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51" r:id="rId2"/>
    <p:sldId id="310" r:id="rId3"/>
    <p:sldId id="329" r:id="rId4"/>
    <p:sldId id="330" r:id="rId5"/>
    <p:sldId id="320" r:id="rId6"/>
    <p:sldId id="344" r:id="rId7"/>
    <p:sldId id="326" r:id="rId8"/>
    <p:sldId id="356" r:id="rId9"/>
    <p:sldId id="353" r:id="rId10"/>
    <p:sldId id="354" r:id="rId11"/>
    <p:sldId id="343" r:id="rId12"/>
    <p:sldId id="335" r:id="rId13"/>
    <p:sldId id="336" r:id="rId14"/>
    <p:sldId id="348" r:id="rId15"/>
    <p:sldId id="325" r:id="rId16"/>
    <p:sldId id="323" r:id="rId17"/>
    <p:sldId id="352" r:id="rId18"/>
    <p:sldId id="357" r:id="rId19"/>
    <p:sldId id="358" r:id="rId20"/>
    <p:sldId id="359" r:id="rId21"/>
    <p:sldId id="360" r:id="rId22"/>
    <p:sldId id="346" r:id="rId23"/>
    <p:sldId id="321" r:id="rId24"/>
    <p:sldId id="361" r:id="rId25"/>
    <p:sldId id="350" r:id="rId26"/>
    <p:sldId id="337" r:id="rId27"/>
    <p:sldId id="349" r:id="rId28"/>
    <p:sldId id="339" r:id="rId29"/>
    <p:sldId id="347" r:id="rId30"/>
    <p:sldId id="355" r:id="rId31"/>
    <p:sldId id="328" r:id="rId32"/>
    <p:sldId id="263" r:id="rId33"/>
    <p:sldId id="331" r:id="rId34"/>
    <p:sldId id="332" r:id="rId35"/>
    <p:sldId id="327"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69610" autoAdjust="0"/>
  </p:normalViewPr>
  <p:slideViewPr>
    <p:cSldViewPr>
      <p:cViewPr varScale="1">
        <p:scale>
          <a:sx n="55" d="100"/>
          <a:sy n="55" d="100"/>
        </p:scale>
        <p:origin x="1704" y="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7651C7-A3AE-436E-AB80-C6EE594E60C8}" type="datetimeFigureOut">
              <a:rPr lang="en-US" smtClean="0"/>
              <a:t>12/1/2015</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2C24B-2006-4313-B3DE-5EBE1D41F801}" type="slidenum">
              <a:rPr lang="en-US" smtClean="0"/>
              <a:t>‹#›</a:t>
            </a:fld>
            <a:endParaRPr lang="en-US" dirty="0"/>
          </a:p>
        </p:txBody>
      </p:sp>
    </p:spTree>
    <p:extLst>
      <p:ext uri="{BB962C8B-B14F-4D97-AF65-F5344CB8AC3E}">
        <p14:creationId xmlns:p14="http://schemas.microsoft.com/office/powerpoint/2010/main" val="983561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Abstract: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Recent years have shown the power of user-sourced information evidenced by the success of Wikipedia and its many emulators. Agencies on the other hand publish metadata on their data products, but have little opportunity to get structured feedback on that metadata (codebooks) from their users. Creating and augmenting metadata is a labor-intensive endeavor. Harnessing collective knowledge from actual data users can supplement officially generated metadata. As part of our Comprehensive Extensible Data Documentation and Access Repository (CED²AR) infrastructure, we demonstrate a prototype of crowdsourced metadata (codebooks), using DDI-C and supplemental XML. The system allows for any number of network connected instances (web or desktop deployments) of the CED²AR DDI editor to concurrently create and modify metadata. The backend transparently handles changes, and frontend has the ability to separate official edits (by designated curators of the data and the metadata) from crowd-sourced content. Features of the software allow official curators to merge in select enhancements into revisions of official documentation. CED²AR ingests and publishes widely-used DDI metadata standards, and can thus easily augment existing metadata publishing systems. Using standards-compliant ingest and publication methods, our proposed crowd-sourced metadata system can greatly enhance user acceptance of documentation, user-engagement in the documentation process, and reduce agency costs while improving the quality of data documentation.  This development is part of the NSF-Census Research Network node at Cornell University.</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a:t>
            </a:fld>
            <a:endParaRPr lang="en-US" dirty="0"/>
          </a:p>
        </p:txBody>
      </p:sp>
    </p:spTree>
    <p:extLst>
      <p:ext uri="{BB962C8B-B14F-4D97-AF65-F5344CB8AC3E}">
        <p14:creationId xmlns:p14="http://schemas.microsoft.com/office/powerpoint/2010/main" val="952043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10</a:t>
            </a:fld>
            <a:endParaRPr lang="en-US" dirty="0"/>
          </a:p>
        </p:txBody>
      </p:sp>
    </p:spTree>
    <p:extLst>
      <p:ext uri="{BB962C8B-B14F-4D97-AF65-F5344CB8AC3E}">
        <p14:creationId xmlns:p14="http://schemas.microsoft.com/office/powerpoint/2010/main" val="3077851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11</a:t>
            </a:fld>
            <a:endParaRPr lang="en-US" dirty="0"/>
          </a:p>
        </p:txBody>
      </p:sp>
    </p:spTree>
    <p:extLst>
      <p:ext uri="{BB962C8B-B14F-4D97-AF65-F5344CB8AC3E}">
        <p14:creationId xmlns:p14="http://schemas.microsoft.com/office/powerpoint/2010/main" val="4092612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Gives users</a:t>
            </a:r>
            <a:r>
              <a:rPr lang="en-US" baseline="0" dirty="0" smtClean="0"/>
              <a:t> the ability omit specific elements such as summary statistics, and frequencies</a:t>
            </a:r>
          </a:p>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12</a:t>
            </a:fld>
            <a:endParaRPr lang="en-US" dirty="0"/>
          </a:p>
        </p:txBody>
      </p:sp>
    </p:spTree>
    <p:extLst>
      <p:ext uri="{BB962C8B-B14F-4D97-AF65-F5344CB8AC3E}">
        <p14:creationId xmlns:p14="http://schemas.microsoft.com/office/powerpoint/2010/main" val="3790416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13</a:t>
            </a:fld>
            <a:endParaRPr lang="en-US" dirty="0"/>
          </a:p>
        </p:txBody>
      </p:sp>
    </p:spTree>
    <p:extLst>
      <p:ext uri="{BB962C8B-B14F-4D97-AF65-F5344CB8AC3E}">
        <p14:creationId xmlns:p14="http://schemas.microsoft.com/office/powerpoint/2010/main" val="352943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14</a:t>
            </a:fld>
            <a:endParaRPr lang="en-US" dirty="0"/>
          </a:p>
        </p:txBody>
      </p:sp>
    </p:spTree>
    <p:extLst>
      <p:ext uri="{BB962C8B-B14F-4D97-AF65-F5344CB8AC3E}">
        <p14:creationId xmlns:p14="http://schemas.microsoft.com/office/powerpoint/2010/main" val="3333080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instance use versioning!</a:t>
            </a:r>
          </a:p>
        </p:txBody>
      </p:sp>
      <p:sp>
        <p:nvSpPr>
          <p:cNvPr id="4" name="Slide Number Placeholder 3"/>
          <p:cNvSpPr>
            <a:spLocks noGrp="1"/>
          </p:cNvSpPr>
          <p:nvPr>
            <p:ph type="sldNum" sz="quarter" idx="10"/>
          </p:nvPr>
        </p:nvSpPr>
        <p:spPr/>
        <p:txBody>
          <a:bodyPr/>
          <a:lstStyle/>
          <a:p>
            <a:fld id="{6C72C24B-2006-4313-B3DE-5EBE1D41F801}" type="slidenum">
              <a:rPr lang="en-US" smtClean="0"/>
              <a:t>15</a:t>
            </a:fld>
            <a:endParaRPr lang="en-US" dirty="0"/>
          </a:p>
        </p:txBody>
      </p:sp>
    </p:spTree>
    <p:extLst>
      <p:ext uri="{BB962C8B-B14F-4D97-AF65-F5344CB8AC3E}">
        <p14:creationId xmlns:p14="http://schemas.microsoft.com/office/powerpoint/2010/main" val="3466276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Managing a distributed network of metadata</a:t>
            </a:r>
          </a:p>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16</a:t>
            </a:fld>
            <a:endParaRPr lang="en-US" dirty="0"/>
          </a:p>
        </p:txBody>
      </p:sp>
    </p:spTree>
    <p:extLst>
      <p:ext uri="{BB962C8B-B14F-4D97-AF65-F5344CB8AC3E}">
        <p14:creationId xmlns:p14="http://schemas.microsoft.com/office/powerpoint/2010/main" val="1809141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17</a:t>
            </a:fld>
            <a:endParaRPr lang="en-US" dirty="0"/>
          </a:p>
        </p:txBody>
      </p:sp>
    </p:spTree>
    <p:extLst>
      <p:ext uri="{BB962C8B-B14F-4D97-AF65-F5344CB8AC3E}">
        <p14:creationId xmlns:p14="http://schemas.microsoft.com/office/powerpoint/2010/main" val="2098205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Public</a:t>
            </a:r>
            <a:r>
              <a:rPr lang="en-US" baseline="0" dirty="0" smtClean="0"/>
              <a:t> facing instances can ingest metadata from staging area on demand</a:t>
            </a:r>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18</a:t>
            </a:fld>
            <a:endParaRPr lang="en-US" dirty="0"/>
          </a:p>
        </p:txBody>
      </p:sp>
    </p:spTree>
    <p:extLst>
      <p:ext uri="{BB962C8B-B14F-4D97-AF65-F5344CB8AC3E}">
        <p14:creationId xmlns:p14="http://schemas.microsoft.com/office/powerpoint/2010/main" val="3793167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21</a:t>
            </a:fld>
            <a:endParaRPr lang="en-US" dirty="0"/>
          </a:p>
        </p:txBody>
      </p:sp>
    </p:spTree>
    <p:extLst>
      <p:ext uri="{BB962C8B-B14F-4D97-AF65-F5344CB8AC3E}">
        <p14:creationId xmlns:p14="http://schemas.microsoft.com/office/powerpoint/2010/main" val="13802337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2</a:t>
            </a:fld>
            <a:endParaRPr lang="en-US" dirty="0"/>
          </a:p>
        </p:txBody>
      </p:sp>
    </p:spTree>
    <p:extLst>
      <p:ext uri="{BB962C8B-B14F-4D97-AF65-F5344CB8AC3E}">
        <p14:creationId xmlns:p14="http://schemas.microsoft.com/office/powerpoint/2010/main" val="663997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Authentication is also important internally (small-workgroup editing!)</a:t>
            </a:r>
          </a:p>
          <a:p>
            <a:r>
              <a:rPr lang="en-US" baseline="0" dirty="0" smtClean="0"/>
              <a:t>Possible Providers:</a:t>
            </a:r>
          </a:p>
          <a:p>
            <a:r>
              <a:rPr lang="en-US" baseline="0" dirty="0" smtClean="0"/>
              <a:t>-Office 365 via Azure Active Directory</a:t>
            </a:r>
          </a:p>
          <a:p>
            <a:r>
              <a:rPr lang="en-US" baseline="0" dirty="0" smtClean="0"/>
              <a:t>-GitHub</a:t>
            </a:r>
          </a:p>
          <a:p>
            <a:r>
              <a:rPr lang="en-US" baseline="0" dirty="0" smtClean="0"/>
              <a:t>-Stack Exchange</a:t>
            </a:r>
          </a:p>
          <a:p>
            <a:r>
              <a:rPr lang="en-US" baseline="0" dirty="0" smtClean="0"/>
              <a:t>-Facebook</a:t>
            </a:r>
          </a:p>
          <a:p>
            <a:r>
              <a:rPr lang="en-US" baseline="0" dirty="0" smtClean="0"/>
              <a:t>-LinkedIn</a:t>
            </a:r>
          </a:p>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23</a:t>
            </a:fld>
            <a:endParaRPr lang="en-US" dirty="0"/>
          </a:p>
        </p:txBody>
      </p:sp>
    </p:spTree>
    <p:extLst>
      <p:ext uri="{BB962C8B-B14F-4D97-AF65-F5344CB8AC3E}">
        <p14:creationId xmlns:p14="http://schemas.microsoft.com/office/powerpoint/2010/main" val="3533400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24</a:t>
            </a:fld>
            <a:endParaRPr lang="en-US" dirty="0"/>
          </a:p>
        </p:txBody>
      </p:sp>
    </p:spTree>
    <p:extLst>
      <p:ext uri="{BB962C8B-B14F-4D97-AF65-F5344CB8AC3E}">
        <p14:creationId xmlns:p14="http://schemas.microsoft.com/office/powerpoint/2010/main" val="3780523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25</a:t>
            </a:fld>
            <a:endParaRPr lang="en-US" dirty="0"/>
          </a:p>
        </p:txBody>
      </p:sp>
    </p:spTree>
    <p:extLst>
      <p:ext uri="{BB962C8B-B14F-4D97-AF65-F5344CB8AC3E}">
        <p14:creationId xmlns:p14="http://schemas.microsoft.com/office/powerpoint/2010/main" val="510751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26</a:t>
            </a:fld>
            <a:endParaRPr lang="en-US" dirty="0"/>
          </a:p>
        </p:txBody>
      </p:sp>
    </p:spTree>
    <p:extLst>
      <p:ext uri="{BB962C8B-B14F-4D97-AF65-F5344CB8AC3E}">
        <p14:creationId xmlns:p14="http://schemas.microsoft.com/office/powerpoint/2010/main" val="1930556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27</a:t>
            </a:fld>
            <a:endParaRPr lang="en-US" dirty="0"/>
          </a:p>
        </p:txBody>
      </p:sp>
    </p:spTree>
    <p:extLst>
      <p:ext uri="{BB962C8B-B14F-4D97-AF65-F5344CB8AC3E}">
        <p14:creationId xmlns:p14="http://schemas.microsoft.com/office/powerpoint/2010/main" val="645319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28</a:t>
            </a:fld>
            <a:endParaRPr lang="en-US" dirty="0"/>
          </a:p>
        </p:txBody>
      </p:sp>
    </p:spTree>
    <p:extLst>
      <p:ext uri="{BB962C8B-B14F-4D97-AF65-F5344CB8AC3E}">
        <p14:creationId xmlns:p14="http://schemas.microsoft.com/office/powerpoint/2010/main" val="1270745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30</a:t>
            </a:fld>
            <a:endParaRPr lang="en-US" dirty="0"/>
          </a:p>
        </p:txBody>
      </p:sp>
    </p:spTree>
    <p:extLst>
      <p:ext uri="{BB962C8B-B14F-4D97-AF65-F5344CB8AC3E}">
        <p14:creationId xmlns:p14="http://schemas.microsoft.com/office/powerpoint/2010/main" val="794083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Add to this slide</a:t>
            </a:r>
          </a:p>
        </p:txBody>
      </p:sp>
      <p:sp>
        <p:nvSpPr>
          <p:cNvPr id="4" name="Slide Number Placeholder 3"/>
          <p:cNvSpPr>
            <a:spLocks noGrp="1"/>
          </p:cNvSpPr>
          <p:nvPr>
            <p:ph type="sldNum" sz="quarter" idx="10"/>
          </p:nvPr>
        </p:nvSpPr>
        <p:spPr/>
        <p:txBody>
          <a:bodyPr/>
          <a:lstStyle/>
          <a:p>
            <a:fld id="{6C72C24B-2006-4313-B3DE-5EBE1D41F801}" type="slidenum">
              <a:rPr lang="en-US" smtClean="0"/>
              <a:t>31</a:t>
            </a:fld>
            <a:endParaRPr lang="en-US" dirty="0"/>
          </a:p>
        </p:txBody>
      </p:sp>
    </p:spTree>
    <p:extLst>
      <p:ext uri="{BB962C8B-B14F-4D97-AF65-F5344CB8AC3E}">
        <p14:creationId xmlns:p14="http://schemas.microsoft.com/office/powerpoint/2010/main" val="35679505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32</a:t>
            </a:fld>
            <a:endParaRPr lang="en-US" dirty="0"/>
          </a:p>
        </p:txBody>
      </p:sp>
    </p:spTree>
    <p:extLst>
      <p:ext uri="{BB962C8B-B14F-4D97-AF65-F5344CB8AC3E}">
        <p14:creationId xmlns:p14="http://schemas.microsoft.com/office/powerpoint/2010/main" val="796062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33</a:t>
            </a:fld>
            <a:endParaRPr lang="en-US" dirty="0"/>
          </a:p>
        </p:txBody>
      </p:sp>
    </p:spTree>
    <p:extLst>
      <p:ext uri="{BB962C8B-B14F-4D97-AF65-F5344CB8AC3E}">
        <p14:creationId xmlns:p14="http://schemas.microsoft.com/office/powerpoint/2010/main" val="488705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3</a:t>
            </a:fld>
            <a:endParaRPr lang="en-US" dirty="0"/>
          </a:p>
        </p:txBody>
      </p:sp>
    </p:spTree>
    <p:extLst>
      <p:ext uri="{BB962C8B-B14F-4D97-AF65-F5344CB8AC3E}">
        <p14:creationId xmlns:p14="http://schemas.microsoft.com/office/powerpoint/2010/main" val="3563653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34</a:t>
            </a:fld>
            <a:endParaRPr lang="en-US" dirty="0"/>
          </a:p>
        </p:txBody>
      </p:sp>
    </p:spTree>
    <p:extLst>
      <p:ext uri="{BB962C8B-B14F-4D97-AF65-F5344CB8AC3E}">
        <p14:creationId xmlns:p14="http://schemas.microsoft.com/office/powerpoint/2010/main" val="3516099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35</a:t>
            </a:fld>
            <a:endParaRPr lang="en-US" dirty="0"/>
          </a:p>
        </p:txBody>
      </p:sp>
    </p:spTree>
    <p:extLst>
      <p:ext uri="{BB962C8B-B14F-4D97-AF65-F5344CB8AC3E}">
        <p14:creationId xmlns:p14="http://schemas.microsoft.com/office/powerpoint/2010/main" val="1452834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Pronounced</a:t>
            </a:r>
            <a:r>
              <a:rPr lang="en-US" baseline="0" dirty="0" smtClean="0"/>
              <a:t> /ˈsidər/, like a cedar tree</a:t>
            </a:r>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4</a:t>
            </a:fld>
            <a:endParaRPr lang="en-US" dirty="0"/>
          </a:p>
        </p:txBody>
      </p:sp>
    </p:spTree>
    <p:extLst>
      <p:ext uri="{BB962C8B-B14F-4D97-AF65-F5344CB8AC3E}">
        <p14:creationId xmlns:p14="http://schemas.microsoft.com/office/powerpoint/2010/main" val="1428014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5</a:t>
            </a:fld>
            <a:endParaRPr lang="en-US" dirty="0"/>
          </a:p>
        </p:txBody>
      </p:sp>
    </p:spTree>
    <p:extLst>
      <p:ext uri="{BB962C8B-B14F-4D97-AF65-F5344CB8AC3E}">
        <p14:creationId xmlns:p14="http://schemas.microsoft.com/office/powerpoint/2010/main" val="2143075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a:t>
            </a:r>
            <a:r>
              <a:rPr lang="en-US" baseline="0" dirty="0" smtClean="0"/>
              <a:t> based, open source, and free for non-commercial use</a:t>
            </a:r>
          </a:p>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6</a:t>
            </a:fld>
            <a:endParaRPr lang="en-US" dirty="0"/>
          </a:p>
        </p:txBody>
      </p:sp>
    </p:spTree>
    <p:extLst>
      <p:ext uri="{BB962C8B-B14F-4D97-AF65-F5344CB8AC3E}">
        <p14:creationId xmlns:p14="http://schemas.microsoft.com/office/powerpoint/2010/main" val="3724260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Instances of</a:t>
            </a:r>
            <a:r>
              <a:rPr lang="en-US" baseline="0" dirty="0" smtClean="0"/>
              <a:t> </a:t>
            </a:r>
            <a:r>
              <a:rPr lang="en-US" dirty="0" smtClean="0"/>
              <a:t>CED</a:t>
            </a:r>
            <a:r>
              <a:rPr lang="en-US" baseline="30000" dirty="0" smtClean="0"/>
              <a:t>2</a:t>
            </a:r>
            <a:r>
              <a:rPr lang="en-US" baseline="0" dirty="0" smtClean="0"/>
              <a:t>AR are networked together in a distributed system – no centralized repository</a:t>
            </a:r>
            <a:br>
              <a:rPr lang="en-US" baseline="0" dirty="0" smtClean="0"/>
            </a:br>
            <a:r>
              <a:rPr lang="en-US" baseline="0" dirty="0" smtClean="0"/>
              <a:t>Three key instances exist for the curation process</a:t>
            </a:r>
          </a:p>
          <a:p>
            <a:pPr marL="228600" indent="-228600">
              <a:buAutoNum type="arabicPeriod"/>
            </a:pPr>
            <a:r>
              <a:rPr lang="en-US" baseline="0" dirty="0" smtClean="0"/>
              <a:t>An internal server to stage metadata</a:t>
            </a:r>
          </a:p>
          <a:p>
            <a:pPr marL="228600" indent="-228600">
              <a:buAutoNum type="arabicPeriod"/>
            </a:pPr>
            <a:r>
              <a:rPr lang="en-US" baseline="0" dirty="0" smtClean="0"/>
              <a:t>An official server to publish metadata</a:t>
            </a:r>
          </a:p>
          <a:p>
            <a:pPr marL="228600" indent="-228600">
              <a:buAutoNum type="arabicPeriod"/>
            </a:pPr>
            <a:r>
              <a:rPr lang="en-US" baseline="0" dirty="0" smtClean="0"/>
              <a:t>A crowdedsourced, or community server open to </a:t>
            </a:r>
            <a:r>
              <a:rPr lang="en-US" baseline="0" dirty="0" smtClean="0"/>
              <a:t>modifications</a:t>
            </a:r>
          </a:p>
          <a:p>
            <a:pPr marL="228600" indent="-228600">
              <a:buAutoNum type="arabicPeriod"/>
            </a:pPr>
            <a:endParaRPr lang="en-US" baseline="0" dirty="0" smtClean="0"/>
          </a:p>
          <a:p>
            <a:pPr marL="0" indent="0">
              <a:buNone/>
            </a:pPr>
            <a:r>
              <a:rPr lang="en-US" baseline="0" dirty="0" smtClean="0"/>
              <a:t>Metadata moves between all </a:t>
            </a:r>
            <a:r>
              <a:rPr lang="en-US" baseline="0" smtClean="0"/>
              <a:t>three instances</a:t>
            </a:r>
            <a:endParaRPr lang="en-US" baseline="0"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7</a:t>
            </a:fld>
            <a:endParaRPr lang="en-US" dirty="0"/>
          </a:p>
        </p:txBody>
      </p:sp>
    </p:spTree>
    <p:extLst>
      <p:ext uri="{BB962C8B-B14F-4D97-AF65-F5344CB8AC3E}">
        <p14:creationId xmlns:p14="http://schemas.microsoft.com/office/powerpoint/2010/main" val="1592407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8</a:t>
            </a:fld>
            <a:endParaRPr lang="en-US" dirty="0"/>
          </a:p>
        </p:txBody>
      </p:sp>
    </p:spTree>
    <p:extLst>
      <p:ext uri="{BB962C8B-B14F-4D97-AF65-F5344CB8AC3E}">
        <p14:creationId xmlns:p14="http://schemas.microsoft.com/office/powerpoint/2010/main" val="2877055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9</a:t>
            </a:fld>
            <a:endParaRPr lang="en-US" dirty="0"/>
          </a:p>
        </p:txBody>
      </p:sp>
    </p:spTree>
    <p:extLst>
      <p:ext uri="{BB962C8B-B14F-4D97-AF65-F5344CB8AC3E}">
        <p14:creationId xmlns:p14="http://schemas.microsoft.com/office/powerpoint/2010/main" val="4202397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descr="0625_06_174_select.jpg"/>
          <p:cNvPicPr>
            <a:picLocks noChangeAspect="1"/>
          </p:cNvPicPr>
          <p:nvPr userDrawn="1"/>
        </p:nvPicPr>
        <p:blipFill rotWithShape="1">
          <a:blip r:embed="rId2">
            <a:extLst>
              <a:ext uri="{28A0092B-C50C-407E-A947-70E740481C1C}">
                <a14:useLocalDpi xmlns:a14="http://schemas.microsoft.com/office/drawing/2010/main" val="0"/>
              </a:ext>
            </a:extLst>
          </a:blip>
          <a:srcRect l="8032" t="2963" r="5789"/>
          <a:stretch/>
        </p:blipFill>
        <p:spPr>
          <a:xfrm>
            <a:off x="-1" y="0"/>
            <a:ext cx="9144001" cy="6864046"/>
          </a:xfrm>
          <a:prstGeom prst="rect">
            <a:avLst/>
          </a:prstGeom>
        </p:spPr>
      </p:pic>
      <p:sp>
        <p:nvSpPr>
          <p:cNvPr id="4" name="Date Placeholder 3"/>
          <p:cNvSpPr>
            <a:spLocks noGrp="1"/>
          </p:cNvSpPr>
          <p:nvPr>
            <p:ph type="dt" sz="half" idx="10"/>
          </p:nvPr>
        </p:nvSpPr>
        <p:spPr/>
        <p:txBody>
          <a:bodyPr/>
          <a:lstStyle/>
          <a:p>
            <a:fld id="{628EE882-6B05-4B8B-B16C-135FA7908E4B}" type="datetime1">
              <a:rPr lang="en-US" smtClean="0"/>
              <a:t>12/1/2015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dirty="0"/>
          </a:p>
        </p:txBody>
      </p:sp>
      <p:pic>
        <p:nvPicPr>
          <p:cNvPr id="8" name="Picture 7" descr="cu white lrg.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2186"/>
          <a:stretch/>
        </p:blipFill>
        <p:spPr>
          <a:xfrm>
            <a:off x="182033" y="402168"/>
            <a:ext cx="1299634" cy="1267968"/>
          </a:xfrm>
          <a:prstGeom prst="rect">
            <a:avLst/>
          </a:prstGeom>
        </p:spPr>
      </p:pic>
      <p:sp>
        <p:nvSpPr>
          <p:cNvPr id="9" name="Rectangle 8"/>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itle 18"/>
          <p:cNvSpPr>
            <a:spLocks noGrp="1"/>
          </p:cNvSpPr>
          <p:nvPr>
            <p:ph type="title"/>
          </p:nvPr>
        </p:nvSpPr>
        <p:spPr>
          <a:xfrm>
            <a:off x="328085" y="1828800"/>
            <a:ext cx="4777596" cy="1143000"/>
          </a:xfrm>
        </p:spPr>
        <p:txBody>
          <a:bodyPr anchor="t">
            <a:normAutofit/>
          </a:bodyPr>
          <a:lstStyle>
            <a:lvl1pPr algn="l">
              <a:defRPr sz="3200" baseline="0">
                <a:solidFill>
                  <a:schemeClr val="bg1"/>
                </a:solidFill>
              </a:defRPr>
            </a:lvl1pPr>
          </a:lstStyle>
          <a:p>
            <a:endParaRPr lang="en-US" dirty="0"/>
          </a:p>
        </p:txBody>
      </p:sp>
      <p:sp>
        <p:nvSpPr>
          <p:cNvPr id="21" name="Text Placeholder 20"/>
          <p:cNvSpPr>
            <a:spLocks noGrp="1"/>
          </p:cNvSpPr>
          <p:nvPr>
            <p:ph type="body" sz="quarter" idx="13"/>
          </p:nvPr>
        </p:nvSpPr>
        <p:spPr>
          <a:xfrm>
            <a:off x="328613" y="3200422"/>
            <a:ext cx="4137025" cy="1066800"/>
          </a:xfr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US" dirty="0" smtClean="0">
              <a:solidFill>
                <a:srgbClr val="FFFFFF"/>
              </a:solidFill>
              <a:latin typeface="+mn-lt"/>
              <a:cs typeface="Times"/>
            </a:endParaRPr>
          </a:p>
        </p:txBody>
      </p:sp>
    </p:spTree>
    <p:extLst>
      <p:ext uri="{BB962C8B-B14F-4D97-AF65-F5344CB8AC3E}">
        <p14:creationId xmlns:p14="http://schemas.microsoft.com/office/powerpoint/2010/main" val="243152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2" name="Picture 11" descr="0580_07_119_select.jpg"/>
          <p:cNvPicPr>
            <a:picLocks noChangeAspect="1"/>
          </p:cNvPicPr>
          <p:nvPr userDrawn="1"/>
        </p:nvPicPr>
        <p:blipFill rotWithShape="1">
          <a:blip r:embed="rId2">
            <a:extLst>
              <a:ext uri="{28A0092B-C50C-407E-A947-70E740481C1C}">
                <a14:useLocalDpi xmlns:a14="http://schemas.microsoft.com/office/drawing/2010/main" val="0"/>
              </a:ext>
            </a:extLst>
          </a:blip>
          <a:srcRect l="8259" r="254"/>
          <a:stretch/>
        </p:blipFill>
        <p:spPr>
          <a:xfrm>
            <a:off x="-8468" y="200377"/>
            <a:ext cx="9144001" cy="6663266"/>
          </a:xfrm>
          <a:prstGeom prst="rect">
            <a:avLst/>
          </a:prstGeom>
        </p:spPr>
      </p:pic>
      <p:sp>
        <p:nvSpPr>
          <p:cNvPr id="4" name="Date Placeholder 3"/>
          <p:cNvSpPr>
            <a:spLocks noGrp="1"/>
          </p:cNvSpPr>
          <p:nvPr>
            <p:ph type="dt" sz="half" idx="10"/>
          </p:nvPr>
        </p:nvSpPr>
        <p:spPr/>
        <p:txBody>
          <a:bodyPr/>
          <a:lstStyle/>
          <a:p>
            <a:fld id="{C66E6D01-F780-4E3C-A6F9-3CCBE398E397}" type="datetime1">
              <a:rPr lang="en-US" smtClean="0"/>
              <a:t>12/1/2015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dirty="0"/>
          </a:p>
        </p:txBody>
      </p:sp>
      <p:pic>
        <p:nvPicPr>
          <p:cNvPr id="8" name="Picture 7" descr="cu white lrg.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2186"/>
          <a:stretch/>
        </p:blipFill>
        <p:spPr>
          <a:xfrm>
            <a:off x="182033" y="402168"/>
            <a:ext cx="1299634" cy="1267968"/>
          </a:xfrm>
          <a:prstGeom prst="rect">
            <a:avLst/>
          </a:prstGeom>
        </p:spPr>
      </p:pic>
      <p:sp>
        <p:nvSpPr>
          <p:cNvPr id="9" name="Rectangle 8"/>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itle 18"/>
          <p:cNvSpPr>
            <a:spLocks noGrp="1"/>
          </p:cNvSpPr>
          <p:nvPr>
            <p:ph type="title"/>
          </p:nvPr>
        </p:nvSpPr>
        <p:spPr>
          <a:xfrm>
            <a:off x="328085" y="1828800"/>
            <a:ext cx="4777596" cy="1143000"/>
          </a:xfrm>
        </p:spPr>
        <p:txBody>
          <a:bodyPr anchor="t">
            <a:normAutofit/>
          </a:bodyPr>
          <a:lstStyle>
            <a:lvl1pPr algn="l">
              <a:defRPr sz="3200" baseline="0">
                <a:solidFill>
                  <a:schemeClr val="bg1"/>
                </a:solidFill>
              </a:defRPr>
            </a:lvl1pPr>
          </a:lstStyle>
          <a:p>
            <a:endParaRPr lang="en-US" dirty="0"/>
          </a:p>
        </p:txBody>
      </p:sp>
      <p:sp>
        <p:nvSpPr>
          <p:cNvPr id="21" name="Text Placeholder 20"/>
          <p:cNvSpPr>
            <a:spLocks noGrp="1"/>
          </p:cNvSpPr>
          <p:nvPr>
            <p:ph type="body" sz="quarter" idx="13"/>
          </p:nvPr>
        </p:nvSpPr>
        <p:spPr>
          <a:xfrm>
            <a:off x="328613" y="3200422"/>
            <a:ext cx="4137025" cy="1066800"/>
          </a:xfr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US" dirty="0" smtClean="0">
              <a:solidFill>
                <a:srgbClr val="FFFFFF"/>
              </a:solidFill>
              <a:latin typeface="+mn-lt"/>
              <a:cs typeface="Times"/>
            </a:endParaRPr>
          </a:p>
        </p:txBody>
      </p:sp>
    </p:spTree>
    <p:extLst>
      <p:ext uri="{BB962C8B-B14F-4D97-AF65-F5344CB8AC3E}">
        <p14:creationId xmlns:p14="http://schemas.microsoft.com/office/powerpoint/2010/main" val="12651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4" name="Picture 13" descr="0957_12_052_select.jpg"/>
          <p:cNvPicPr>
            <a:picLocks noChangeAspect="1"/>
          </p:cNvPicPr>
          <p:nvPr userDrawn="1"/>
        </p:nvPicPr>
        <p:blipFill rotWithShape="1">
          <a:blip r:embed="rId2">
            <a:extLst>
              <a:ext uri="{28A0092B-C50C-407E-A947-70E740481C1C}">
                <a14:useLocalDpi xmlns:a14="http://schemas.microsoft.com/office/drawing/2010/main" val="0"/>
              </a:ext>
            </a:extLst>
          </a:blip>
          <a:srcRect l="8280"/>
          <a:stretch/>
        </p:blipFill>
        <p:spPr>
          <a:xfrm>
            <a:off x="0" y="211666"/>
            <a:ext cx="9144000" cy="6646333"/>
          </a:xfrm>
          <a:prstGeom prst="rect">
            <a:avLst/>
          </a:prstGeom>
        </p:spPr>
      </p:pic>
      <p:sp>
        <p:nvSpPr>
          <p:cNvPr id="4" name="Date Placeholder 3"/>
          <p:cNvSpPr>
            <a:spLocks noGrp="1"/>
          </p:cNvSpPr>
          <p:nvPr>
            <p:ph type="dt" sz="half" idx="10"/>
          </p:nvPr>
        </p:nvSpPr>
        <p:spPr/>
        <p:txBody>
          <a:bodyPr/>
          <a:lstStyle/>
          <a:p>
            <a:fld id="{735E9F3A-9603-447C-8FF5-D9AD38177F3D}" type="datetime1">
              <a:rPr lang="en-US" smtClean="0"/>
              <a:t>12/1/2015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dirty="0"/>
          </a:p>
        </p:txBody>
      </p:sp>
      <p:sp>
        <p:nvSpPr>
          <p:cNvPr id="9" name="Rectangle 8"/>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itle 18"/>
          <p:cNvSpPr>
            <a:spLocks noGrp="1"/>
          </p:cNvSpPr>
          <p:nvPr>
            <p:ph type="title"/>
          </p:nvPr>
        </p:nvSpPr>
        <p:spPr>
          <a:xfrm>
            <a:off x="328085" y="1828800"/>
            <a:ext cx="4777596" cy="1143000"/>
          </a:xfrm>
        </p:spPr>
        <p:txBody>
          <a:bodyPr anchor="t">
            <a:normAutofit/>
          </a:bodyPr>
          <a:lstStyle>
            <a:lvl1pPr algn="l">
              <a:defRPr sz="3200" baseline="0">
                <a:solidFill>
                  <a:schemeClr val="bg1"/>
                </a:solidFill>
              </a:defRPr>
            </a:lvl1pPr>
          </a:lstStyle>
          <a:p>
            <a:endParaRPr lang="en-US" dirty="0"/>
          </a:p>
        </p:txBody>
      </p:sp>
      <p:sp>
        <p:nvSpPr>
          <p:cNvPr id="21" name="Text Placeholder 20"/>
          <p:cNvSpPr>
            <a:spLocks noGrp="1"/>
          </p:cNvSpPr>
          <p:nvPr>
            <p:ph type="body" sz="quarter" idx="13"/>
          </p:nvPr>
        </p:nvSpPr>
        <p:spPr>
          <a:xfrm>
            <a:off x="328613" y="3200422"/>
            <a:ext cx="4137025" cy="1066800"/>
          </a:xfr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US" dirty="0" smtClean="0">
              <a:solidFill>
                <a:srgbClr val="FFFFFF"/>
              </a:solidFill>
              <a:latin typeface="+mn-lt"/>
              <a:cs typeface="Times"/>
            </a:endParaRPr>
          </a:p>
        </p:txBody>
      </p:sp>
      <p:pic>
        <p:nvPicPr>
          <p:cNvPr id="10" name="Picture 9" descr="cu white lrg.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2186"/>
          <a:stretch/>
        </p:blipFill>
        <p:spPr>
          <a:xfrm>
            <a:off x="182033" y="402168"/>
            <a:ext cx="1299634" cy="1267968"/>
          </a:xfrm>
          <a:prstGeom prst="rect">
            <a:avLst/>
          </a:prstGeom>
        </p:spPr>
      </p:pic>
    </p:spTree>
    <p:extLst>
      <p:ext uri="{BB962C8B-B14F-4D97-AF65-F5344CB8AC3E}">
        <p14:creationId xmlns:p14="http://schemas.microsoft.com/office/powerpoint/2010/main" val="316921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883B3C-45AB-40A6-8DED-BE3F4ADFA5FF}" type="datetime1">
              <a:rPr lang="en-US" smtClean="0"/>
              <a:t>12/1/2015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dirty="0"/>
          </a:p>
        </p:txBody>
      </p:sp>
      <p:sp>
        <p:nvSpPr>
          <p:cNvPr id="7" name="Rectangle 6"/>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182033" y="402168"/>
            <a:ext cx="1384300" cy="1267968"/>
          </a:xfrm>
          <a:prstGeom prst="rect">
            <a:avLst/>
          </a:prstGeom>
        </p:spPr>
      </p:pic>
      <p:sp>
        <p:nvSpPr>
          <p:cNvPr id="14" name="Text Placeholder 13"/>
          <p:cNvSpPr>
            <a:spLocks noGrp="1"/>
          </p:cNvSpPr>
          <p:nvPr>
            <p:ph type="body" sz="quarter" idx="13"/>
          </p:nvPr>
        </p:nvSpPr>
        <p:spPr>
          <a:xfrm>
            <a:off x="0" y="2438400"/>
            <a:ext cx="9144000" cy="2406650"/>
          </a:xfrm>
        </p:spPr>
        <p:txBody>
          <a:bodyPr/>
          <a:lstStyle>
            <a:lvl1pPr marL="0" indent="0" algn="ctr">
              <a:buNone/>
              <a:defRPr sz="3200">
                <a:solidFill>
                  <a:schemeClr val="accent2"/>
                </a:solidFill>
              </a:defRPr>
            </a:lvl1pPr>
          </a:lstStyle>
          <a:p>
            <a:pPr lvl="0"/>
            <a:endParaRPr lang="en-US" dirty="0"/>
          </a:p>
        </p:txBody>
      </p:sp>
      <p:sp>
        <p:nvSpPr>
          <p:cNvPr id="16" name="Title 15"/>
          <p:cNvSpPr>
            <a:spLocks noGrp="1"/>
          </p:cNvSpPr>
          <p:nvPr>
            <p:ph type="title"/>
          </p:nvPr>
        </p:nvSpPr>
        <p:spPr>
          <a:xfrm>
            <a:off x="0" y="1828800"/>
            <a:ext cx="9144000" cy="609600"/>
          </a:xfrm>
        </p:spPr>
        <p:txBody>
          <a:bodyPr>
            <a:normAutofit/>
          </a:bodyPr>
          <a:lstStyle>
            <a:lvl1pPr>
              <a:defRPr sz="2800" b="0">
                <a:solidFill>
                  <a:schemeClr val="accent3"/>
                </a:solidFill>
                <a:latin typeface="+mj-lt"/>
              </a:defRPr>
            </a:lvl1pPr>
          </a:lstStyle>
          <a:p>
            <a:endParaRPr lang="en-US" sz="2800" dirty="0" smtClean="0">
              <a:solidFill>
                <a:srgbClr val="A7998B"/>
              </a:solidFill>
              <a:latin typeface="+mj-lt"/>
              <a:cs typeface="Helvetica"/>
            </a:endParaRPr>
          </a:p>
        </p:txBody>
      </p:sp>
    </p:spTree>
    <p:extLst>
      <p:ext uri="{BB962C8B-B14F-4D97-AF65-F5344CB8AC3E}">
        <p14:creationId xmlns:p14="http://schemas.microsoft.com/office/powerpoint/2010/main" val="54029839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1A6538-41F1-4CC5-9157-C9B09165A0E7}" type="datetime1">
              <a:rPr lang="en-US" smtClean="0"/>
              <a:t>12/1/2015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dirty="0"/>
          </a:p>
        </p:txBody>
      </p:sp>
      <p:sp>
        <p:nvSpPr>
          <p:cNvPr id="6" name="Rectangle 5"/>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182033" y="402168"/>
            <a:ext cx="1384300" cy="1267968"/>
          </a:xfrm>
          <a:prstGeom prst="rect">
            <a:avLst/>
          </a:prstGeom>
        </p:spPr>
      </p:pic>
      <p:pic>
        <p:nvPicPr>
          <p:cNvPr id="9" name="Picture 8" descr="campus.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813844"/>
            <a:ext cx="9144000" cy="3044156"/>
          </a:xfrm>
          <a:prstGeom prst="rect">
            <a:avLst/>
          </a:prstGeom>
        </p:spPr>
      </p:pic>
      <p:sp>
        <p:nvSpPr>
          <p:cNvPr id="10" name="Text Placeholder 13"/>
          <p:cNvSpPr>
            <a:spLocks noGrp="1"/>
          </p:cNvSpPr>
          <p:nvPr>
            <p:ph type="body" sz="quarter" idx="13"/>
          </p:nvPr>
        </p:nvSpPr>
        <p:spPr>
          <a:xfrm>
            <a:off x="0" y="1219200"/>
            <a:ext cx="9144000" cy="1905001"/>
          </a:xfrm>
        </p:spPr>
        <p:txBody>
          <a:bodyPr>
            <a:normAutofit/>
          </a:bodyPr>
          <a:lstStyle>
            <a:lvl1pPr marL="0" indent="0" algn="ctr">
              <a:buNone/>
              <a:defRPr sz="3000">
                <a:solidFill>
                  <a:schemeClr val="accent2"/>
                </a:solidFill>
              </a:defRPr>
            </a:lvl1pPr>
          </a:lstStyle>
          <a:p>
            <a:pPr lvl="0"/>
            <a:endParaRPr lang="en-US" dirty="0"/>
          </a:p>
        </p:txBody>
      </p:sp>
      <p:sp>
        <p:nvSpPr>
          <p:cNvPr id="11" name="Title 15"/>
          <p:cNvSpPr>
            <a:spLocks noGrp="1"/>
          </p:cNvSpPr>
          <p:nvPr>
            <p:ph type="title"/>
          </p:nvPr>
        </p:nvSpPr>
        <p:spPr>
          <a:xfrm>
            <a:off x="0" y="763091"/>
            <a:ext cx="9144000" cy="456109"/>
          </a:xfrm>
        </p:spPr>
        <p:txBody>
          <a:bodyPr>
            <a:noAutofit/>
          </a:bodyPr>
          <a:lstStyle>
            <a:lvl1pPr>
              <a:defRPr sz="2400" b="0" baseline="0">
                <a:solidFill>
                  <a:schemeClr val="accent3"/>
                </a:solidFill>
                <a:latin typeface="+mj-lt"/>
              </a:defRPr>
            </a:lvl1pPr>
          </a:lstStyle>
          <a:p>
            <a:endParaRPr lang="en-US" sz="2800" dirty="0" smtClean="0">
              <a:solidFill>
                <a:srgbClr val="A7998B"/>
              </a:solidFill>
              <a:latin typeface="+mj-lt"/>
              <a:cs typeface="Helvetica"/>
            </a:endParaRPr>
          </a:p>
        </p:txBody>
      </p:sp>
    </p:spTree>
    <p:extLst>
      <p:ext uri="{BB962C8B-B14F-4D97-AF65-F5344CB8AC3E}">
        <p14:creationId xmlns:p14="http://schemas.microsoft.com/office/powerpoint/2010/main" val="254504272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Header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102AC6F-C81B-406B-9846-B34B47E99786}" type="datetime1">
              <a:rPr lang="en-US" smtClean="0"/>
              <a:t>12/1/2015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dirty="0"/>
          </a:p>
        </p:txBody>
      </p:sp>
      <p:sp>
        <p:nvSpPr>
          <p:cNvPr id="6" name="Rectangle 5"/>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 Placeholder 13"/>
          <p:cNvSpPr>
            <a:spLocks noGrp="1"/>
          </p:cNvSpPr>
          <p:nvPr>
            <p:ph type="body" sz="quarter" idx="13"/>
          </p:nvPr>
        </p:nvSpPr>
        <p:spPr>
          <a:xfrm>
            <a:off x="0" y="1219200"/>
            <a:ext cx="9144000" cy="1905001"/>
          </a:xfrm>
        </p:spPr>
        <p:txBody>
          <a:bodyPr>
            <a:normAutofit/>
          </a:bodyPr>
          <a:lstStyle>
            <a:lvl1pPr marL="0" indent="0" algn="ctr">
              <a:buNone/>
              <a:defRPr sz="3000">
                <a:solidFill>
                  <a:schemeClr val="accent2"/>
                </a:solidFill>
              </a:defRPr>
            </a:lvl1pPr>
          </a:lstStyle>
          <a:p>
            <a:pPr lvl="0"/>
            <a:endParaRPr lang="en-US" dirty="0"/>
          </a:p>
        </p:txBody>
      </p:sp>
      <p:sp>
        <p:nvSpPr>
          <p:cNvPr id="11" name="Title 15"/>
          <p:cNvSpPr>
            <a:spLocks noGrp="1"/>
          </p:cNvSpPr>
          <p:nvPr>
            <p:ph type="title"/>
          </p:nvPr>
        </p:nvSpPr>
        <p:spPr>
          <a:xfrm>
            <a:off x="0" y="763091"/>
            <a:ext cx="9144000" cy="456109"/>
          </a:xfrm>
        </p:spPr>
        <p:txBody>
          <a:bodyPr>
            <a:noAutofit/>
          </a:bodyPr>
          <a:lstStyle>
            <a:lvl1pPr>
              <a:defRPr sz="2400" b="0" baseline="0">
                <a:solidFill>
                  <a:schemeClr val="accent3"/>
                </a:solidFill>
                <a:latin typeface="+mj-lt"/>
              </a:defRPr>
            </a:lvl1pPr>
          </a:lstStyle>
          <a:p>
            <a:endParaRPr lang="en-US" sz="2800" dirty="0" smtClean="0">
              <a:solidFill>
                <a:srgbClr val="A7998B"/>
              </a:solidFill>
              <a:latin typeface="+mj-lt"/>
              <a:cs typeface="Helvetica"/>
            </a:endParaRPr>
          </a:p>
        </p:txBody>
      </p:sp>
      <p:sp>
        <p:nvSpPr>
          <p:cNvPr id="12" name="Picture Placeholder 11"/>
          <p:cNvSpPr>
            <a:spLocks noGrp="1"/>
          </p:cNvSpPr>
          <p:nvPr>
            <p:ph type="pic" sz="quarter" idx="14"/>
          </p:nvPr>
        </p:nvSpPr>
        <p:spPr>
          <a:xfrm>
            <a:off x="0" y="3804549"/>
            <a:ext cx="9144000" cy="3044825"/>
          </a:xfrm>
          <a:solidFill>
            <a:schemeClr val="bg2">
              <a:lumMod val="90000"/>
            </a:schemeClr>
          </a:solidFill>
        </p:spPr>
        <p:txBody>
          <a:bodyPr/>
          <a:lstStyle/>
          <a:p>
            <a:endParaRPr lang="en-US" dirty="0"/>
          </a:p>
        </p:txBody>
      </p:sp>
      <p:pic>
        <p:nvPicPr>
          <p:cNvPr id="13" name="Picture 12" descr="SESQUI_FullColor.ai"/>
          <p:cNvPicPr>
            <a:picLocks noChangeAspect="1"/>
          </p:cNvPicPr>
          <p:nvPr userDrawn="1"/>
        </p:nvPicPr>
        <p:blipFill rotWithShape="1">
          <a:blip r:embed="rId2" cstate="print">
            <a:extLst>
              <a:ext uri="{28A0092B-C50C-407E-A947-70E740481C1C}">
                <a14:useLocalDpi xmlns:a14="http://schemas.microsoft.com/office/drawing/2010/main" val="0"/>
              </a:ext>
            </a:extLst>
          </a:blip>
          <a:srcRect l="11104" t="22592" r="12367" b="46049"/>
          <a:stretch/>
        </p:blipFill>
        <p:spPr>
          <a:xfrm>
            <a:off x="285749" y="393126"/>
            <a:ext cx="2116667" cy="1122408"/>
          </a:xfrm>
          <a:prstGeom prst="rect">
            <a:avLst/>
          </a:prstGeom>
        </p:spPr>
      </p:pic>
    </p:spTree>
    <p:extLst>
      <p:ext uri="{BB962C8B-B14F-4D97-AF65-F5344CB8AC3E}">
        <p14:creationId xmlns:p14="http://schemas.microsoft.com/office/powerpoint/2010/main" val="25369479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80150C2-8272-425B-AB95-042F001B11E5}" type="datetime1">
              <a:rPr lang="en-US" smtClean="0"/>
              <a:t>12/1/2015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dirty="0"/>
          </a:p>
        </p:txBody>
      </p:sp>
      <p:sp>
        <p:nvSpPr>
          <p:cNvPr id="10" name="Rectangle 9"/>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 name="Picture 11" descr="cu white lrg.psd"/>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3871576" y="-157024"/>
            <a:ext cx="1370059" cy="522449"/>
          </a:xfrm>
          <a:prstGeom prst="rect">
            <a:avLst/>
          </a:prstGeom>
        </p:spPr>
      </p:pic>
      <p:sp>
        <p:nvSpPr>
          <p:cNvPr id="3" name="Text Placeholder 2"/>
          <p:cNvSpPr>
            <a:spLocks noGrp="1"/>
          </p:cNvSpPr>
          <p:nvPr>
            <p:ph type="body" sz="quarter" idx="13"/>
          </p:nvPr>
        </p:nvSpPr>
        <p:spPr>
          <a:xfrm>
            <a:off x="285750" y="1752600"/>
            <a:ext cx="8678863" cy="39989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a:xfrm>
            <a:off x="285750" y="1066800"/>
            <a:ext cx="8677656" cy="685800"/>
          </a:xfrm>
        </p:spPr>
        <p:txBody>
          <a:bodyPr/>
          <a:lstStyle>
            <a:lvl1pPr algn="l">
              <a:defRPr/>
            </a:lvl1pPr>
          </a:lstStyle>
          <a:p>
            <a:r>
              <a:rPr lang="en-US" dirty="0" smtClean="0"/>
              <a:t>Click to edit Master title style</a:t>
            </a:r>
            <a:endParaRPr lang="en-US" dirty="0"/>
          </a:p>
        </p:txBody>
      </p:sp>
      <p:pic>
        <p:nvPicPr>
          <p:cNvPr id="9" name="Picture 8" descr="cu screen b31b1b.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0374"/>
          <a:stretch/>
        </p:blipFill>
        <p:spPr>
          <a:xfrm>
            <a:off x="304800" y="304800"/>
            <a:ext cx="880533" cy="806536"/>
          </a:xfrm>
          <a:prstGeom prst="rect">
            <a:avLst/>
          </a:prstGeom>
        </p:spPr>
      </p:pic>
    </p:spTree>
    <p:extLst>
      <p:ext uri="{BB962C8B-B14F-4D97-AF65-F5344CB8AC3E}">
        <p14:creationId xmlns:p14="http://schemas.microsoft.com/office/powerpoint/2010/main" val="48127842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0331631-B783-4207-A74A-4995C014AAE6}" type="datetime1">
              <a:rPr lang="en-US" smtClean="0"/>
              <a:t>12/1/2015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15554C-9387-4378-80C2-5F7076CAC952}" type="slidenum">
              <a:rPr lang="en-US" smtClean="0"/>
              <a:t>‹#›</a:t>
            </a:fld>
            <a:endParaRPr lang="en-US" dirty="0"/>
          </a:p>
        </p:txBody>
      </p:sp>
      <p:sp>
        <p:nvSpPr>
          <p:cNvPr id="10" name="Rectangle 9"/>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cu white lrg.psd"/>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3871576" y="-157024"/>
            <a:ext cx="1370059" cy="522449"/>
          </a:xfrm>
          <a:prstGeom prst="rect">
            <a:avLst/>
          </a:prstGeom>
        </p:spPr>
      </p:pic>
      <p:sp>
        <p:nvSpPr>
          <p:cNvPr id="2" name="Title 1"/>
          <p:cNvSpPr>
            <a:spLocks noGrp="1"/>
          </p:cNvSpPr>
          <p:nvPr>
            <p:ph type="title"/>
          </p:nvPr>
        </p:nvSpPr>
        <p:spPr>
          <a:xfrm>
            <a:off x="0" y="759710"/>
            <a:ext cx="9144000" cy="538609"/>
          </a:xfrm>
        </p:spPr>
        <p:txBody>
          <a:bodyPr/>
          <a:lstStyle/>
          <a:p>
            <a:r>
              <a:rPr lang="en-US" smtClean="0"/>
              <a:t>Click to edit Master title style</a:t>
            </a:r>
            <a:endParaRPr lang="en-US"/>
          </a:p>
        </p:txBody>
      </p:sp>
      <p:sp>
        <p:nvSpPr>
          <p:cNvPr id="4" name="Text Placeholder 3"/>
          <p:cNvSpPr>
            <a:spLocks noGrp="1"/>
          </p:cNvSpPr>
          <p:nvPr>
            <p:ph type="body" sz="quarter" idx="13"/>
          </p:nvPr>
        </p:nvSpPr>
        <p:spPr>
          <a:xfrm>
            <a:off x="0" y="1298575"/>
            <a:ext cx="9144000" cy="538163"/>
          </a:xfrm>
        </p:spPr>
        <p:txBody>
          <a:bodyPr/>
          <a:lstStyle/>
          <a:p>
            <a:pPr lvl="0"/>
            <a:r>
              <a:rPr lang="en-US" dirty="0" smtClean="0"/>
              <a:t>Click to edit Master text styles</a:t>
            </a:r>
          </a:p>
        </p:txBody>
      </p:sp>
      <p:sp>
        <p:nvSpPr>
          <p:cNvPr id="13" name="Content Placeholder 12"/>
          <p:cNvSpPr>
            <a:spLocks noGrp="1"/>
          </p:cNvSpPr>
          <p:nvPr>
            <p:ph sz="quarter" idx="14"/>
          </p:nvPr>
        </p:nvSpPr>
        <p:spPr>
          <a:xfrm>
            <a:off x="838200" y="2057400"/>
            <a:ext cx="74676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2" name="Picture 11" descr="cu screen b31b1b.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0374"/>
          <a:stretch/>
        </p:blipFill>
        <p:spPr>
          <a:xfrm>
            <a:off x="304800" y="304800"/>
            <a:ext cx="880533" cy="806536"/>
          </a:xfrm>
          <a:prstGeom prst="rect">
            <a:avLst/>
          </a:prstGeom>
        </p:spPr>
      </p:pic>
    </p:spTree>
    <p:extLst>
      <p:ext uri="{BB962C8B-B14F-4D97-AF65-F5344CB8AC3E}">
        <p14:creationId xmlns:p14="http://schemas.microsoft.com/office/powerpoint/2010/main" val="137150441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0F781B9-5295-4DC6-8164-0870CB687042}" type="datetime1">
              <a:rPr lang="en-US" smtClean="0"/>
              <a:t>12/1/2015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dirty="0"/>
          </a:p>
        </p:txBody>
      </p:sp>
      <p:pic>
        <p:nvPicPr>
          <p:cNvPr id="6" name="Picture 5" descr="0889_10_C_lr.jpg"/>
          <p:cNvPicPr>
            <a:picLocks noChangeAspect="1"/>
          </p:cNvPicPr>
          <p:nvPr userDrawn="1"/>
        </p:nvPicPr>
        <p:blipFill rotWithShape="1">
          <a:blip r:embed="rId2">
            <a:extLst>
              <a:ext uri="{28A0092B-C50C-407E-A947-70E740481C1C}">
                <a14:useLocalDpi xmlns:a14="http://schemas.microsoft.com/office/drawing/2010/main" val="0"/>
              </a:ext>
            </a:extLst>
          </a:blip>
          <a:srcRect l="3170" r="7962"/>
          <a:stretch/>
        </p:blipFill>
        <p:spPr>
          <a:xfrm>
            <a:off x="0" y="0"/>
            <a:ext cx="9144000" cy="6858000"/>
          </a:xfrm>
          <a:prstGeom prst="rect">
            <a:avLst/>
          </a:prstGeom>
        </p:spPr>
      </p:pic>
      <p:pic>
        <p:nvPicPr>
          <p:cNvPr id="7" name="Picture 6" descr="cu white lrg.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2186"/>
          <a:stretch/>
        </p:blipFill>
        <p:spPr>
          <a:xfrm>
            <a:off x="182033" y="402168"/>
            <a:ext cx="1299634" cy="1267968"/>
          </a:xfrm>
          <a:prstGeom prst="rect">
            <a:avLst/>
          </a:prstGeom>
        </p:spPr>
      </p:pic>
      <p:sp>
        <p:nvSpPr>
          <p:cNvPr id="8" name="Rectangle 7"/>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 Placeholder 9"/>
          <p:cNvSpPr>
            <a:spLocks noGrp="1"/>
          </p:cNvSpPr>
          <p:nvPr>
            <p:ph type="body" sz="quarter" idx="13" hasCustomPrompt="1"/>
          </p:nvPr>
        </p:nvSpPr>
        <p:spPr>
          <a:xfrm>
            <a:off x="285750" y="1828800"/>
            <a:ext cx="4692650" cy="584200"/>
          </a:xfrm>
        </p:spPr>
        <p:txBody>
          <a:bodyPr/>
          <a:lstStyle>
            <a:lvl1pPr marL="0" indent="0">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Thank You</a:t>
            </a:r>
            <a:endParaRPr lang="en-US" dirty="0"/>
          </a:p>
        </p:txBody>
      </p:sp>
    </p:spTree>
    <p:extLst>
      <p:ext uri="{BB962C8B-B14F-4D97-AF65-F5344CB8AC3E}">
        <p14:creationId xmlns:p14="http://schemas.microsoft.com/office/powerpoint/2010/main" val="325641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7CD9B0-5741-4C04-ABFE-728442024426}" type="datetime1">
              <a:rPr lang="en-US" smtClean="0"/>
              <a:t>12/1/2015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15554C-9387-4378-80C2-5F7076CAC952}" type="slidenum">
              <a:rPr lang="en-US" smtClean="0"/>
              <a:t>‹#›</a:t>
            </a:fld>
            <a:endParaRPr lang="en-US" dirty="0"/>
          </a:p>
        </p:txBody>
      </p:sp>
    </p:spTree>
    <p:extLst>
      <p:ext uri="{BB962C8B-B14F-4D97-AF65-F5344CB8AC3E}">
        <p14:creationId xmlns:p14="http://schemas.microsoft.com/office/powerpoint/2010/main" val="1459005253"/>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51" r:id="rId4"/>
    <p:sldLayoutId id="2147483660" r:id="rId5"/>
    <p:sldLayoutId id="2147483664" r:id="rId6"/>
    <p:sldLayoutId id="2147483650" r:id="rId7"/>
    <p:sldLayoutId id="2147483657" r:id="rId8"/>
    <p:sldLayoutId id="2147483654" r:id="rId9"/>
  </p:sldLayoutIdLst>
  <p:hf hdr="0" ftr="0" dt="0"/>
  <p:txStyles>
    <p:titleStyle>
      <a:lvl1pPr algn="ctr" defTabSz="914400" rtl="0" eaLnBrk="1" latinLnBrk="0" hangingPunct="1">
        <a:spcBef>
          <a:spcPct val="0"/>
        </a:spcBef>
        <a:buNone/>
        <a:defRPr sz="3200" kern="1200">
          <a:solidFill>
            <a:schemeClr val="accent3"/>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accent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accent2"/>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accent2"/>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hyperlink" Target="http://demo.ncrn.cornell.edu/" TargetMode="External"/><Relationship Id="rId4"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hyperlink" Target="http://www2.ncrn.cornell.edu/ced2ar-web"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6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15554C-9387-4378-80C2-5F7076CAC952}" type="slidenum">
              <a:rPr lang="en-US" smtClean="0"/>
              <a:t>1</a:t>
            </a:fld>
            <a:endParaRPr lang="en-US" dirty="0"/>
          </a:p>
        </p:txBody>
      </p:sp>
      <p:sp>
        <p:nvSpPr>
          <p:cNvPr id="5" name="Title 1"/>
          <p:cNvSpPr>
            <a:spLocks noGrp="1"/>
          </p:cNvSpPr>
          <p:nvPr>
            <p:ph type="title"/>
          </p:nvPr>
        </p:nvSpPr>
        <p:spPr>
          <a:xfrm>
            <a:off x="1447800" y="1140897"/>
            <a:ext cx="7696200" cy="1295400"/>
          </a:xfrm>
          <a:solidFill>
            <a:srgbClr val="F8F8F8">
              <a:alpha val="50196"/>
            </a:srgbClr>
          </a:solidFill>
        </p:spPr>
        <p:txBody>
          <a:bodyPr>
            <a:normAutofit/>
          </a:bodyPr>
          <a:lstStyle/>
          <a:p>
            <a:r>
              <a:rPr lang="en-US" dirty="0" smtClean="0">
                <a:solidFill>
                  <a:schemeClr val="tx1"/>
                </a:solidFill>
              </a:rPr>
              <a:t>Crowdsourcing Codebook Enhancements</a:t>
            </a:r>
            <a:br>
              <a:rPr lang="en-US" dirty="0" smtClean="0">
                <a:solidFill>
                  <a:schemeClr val="tx1"/>
                </a:solidFill>
              </a:rPr>
            </a:br>
            <a:r>
              <a:rPr lang="en-US" sz="2200" dirty="0" smtClean="0">
                <a:solidFill>
                  <a:schemeClr val="tx1"/>
                </a:solidFill>
              </a:rPr>
              <a:t>A DDI-based Approach</a:t>
            </a:r>
            <a:br>
              <a:rPr lang="en-US" sz="2200" dirty="0" smtClean="0">
                <a:solidFill>
                  <a:schemeClr val="tx1"/>
                </a:solidFill>
              </a:rPr>
            </a:br>
            <a:endParaRPr lang="en-US" sz="2200" dirty="0">
              <a:solidFill>
                <a:schemeClr val="tx1"/>
              </a:solidFill>
            </a:endParaRPr>
          </a:p>
        </p:txBody>
      </p:sp>
      <p:sp>
        <p:nvSpPr>
          <p:cNvPr id="6" name="Text Placeholder 2"/>
          <p:cNvSpPr txBox="1">
            <a:spLocks/>
          </p:cNvSpPr>
          <p:nvPr/>
        </p:nvSpPr>
        <p:spPr>
          <a:xfrm>
            <a:off x="0" y="5181600"/>
            <a:ext cx="9144000" cy="1752600"/>
          </a:xfrm>
          <a:prstGeom prst="rect">
            <a:avLst/>
          </a:prstGeom>
          <a:solidFill>
            <a:srgbClr val="F8F8F8">
              <a:alpha val="50196"/>
            </a:srgbClr>
          </a:solidFill>
          <a:ln>
            <a:noFill/>
          </a:ln>
        </p:spPr>
        <p:txBody>
          <a:bodyPr vert="horz"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r"/>
            <a:r>
              <a:rPr lang="en-US" i="1" dirty="0" smtClean="0">
                <a:solidFill>
                  <a:schemeClr val="tx1"/>
                </a:solidFill>
              </a:rPr>
              <a:t>Lars Vilhuber (Cornell University)</a:t>
            </a:r>
          </a:p>
          <a:p>
            <a:pPr algn="r"/>
            <a:r>
              <a:rPr lang="en-US" i="1" dirty="0" smtClean="0">
                <a:solidFill>
                  <a:schemeClr val="tx1"/>
                </a:solidFill>
              </a:rPr>
              <a:t>Benjamin Perry (Cornell University)</a:t>
            </a:r>
          </a:p>
          <a:p>
            <a:pPr algn="r"/>
            <a:r>
              <a:rPr lang="en-US" i="1" dirty="0" smtClean="0">
                <a:solidFill>
                  <a:schemeClr val="tx1"/>
                </a:solidFill>
              </a:rPr>
              <a:t>Venkata Kambhampaty (Cornell University)</a:t>
            </a:r>
          </a:p>
          <a:p>
            <a:pPr algn="r"/>
            <a:r>
              <a:rPr lang="en-US" i="1" dirty="0" smtClean="0">
                <a:solidFill>
                  <a:schemeClr val="tx1"/>
                </a:solidFill>
              </a:rPr>
              <a:t>Kyle Brumsted (McGill University)</a:t>
            </a:r>
          </a:p>
          <a:p>
            <a:pPr algn="r"/>
            <a:r>
              <a:rPr lang="en-US" i="1" dirty="0" smtClean="0">
                <a:solidFill>
                  <a:schemeClr val="tx1"/>
                </a:solidFill>
              </a:rPr>
              <a:t>William Block (Cornell University)</a:t>
            </a:r>
          </a:p>
        </p:txBody>
      </p:sp>
      <p:sp>
        <p:nvSpPr>
          <p:cNvPr id="7" name="Rectangle 6"/>
          <p:cNvSpPr/>
          <p:nvPr/>
        </p:nvSpPr>
        <p:spPr>
          <a:xfrm>
            <a:off x="6406875" y="2066965"/>
            <a:ext cx="2710999" cy="369332"/>
          </a:xfrm>
          <a:prstGeom prst="rect">
            <a:avLst/>
          </a:prstGeom>
        </p:spPr>
        <p:txBody>
          <a:bodyPr wrap="none">
            <a:spAutoFit/>
          </a:bodyPr>
          <a:lstStyle/>
          <a:p>
            <a:r>
              <a:rPr lang="en-US" dirty="0" smtClean="0"/>
              <a:t>FCSM, December </a:t>
            </a:r>
            <a:r>
              <a:rPr lang="en-US" dirty="0"/>
              <a:t>2</a:t>
            </a:r>
            <a:r>
              <a:rPr lang="en-US" baseline="30000" dirty="0"/>
              <a:t>nd</a:t>
            </a:r>
            <a:r>
              <a:rPr lang="en-US" dirty="0"/>
              <a:t> </a:t>
            </a:r>
            <a:r>
              <a:rPr lang="en-US" dirty="0" smtClean="0"/>
              <a:t>2015</a:t>
            </a:r>
            <a:endParaRPr lang="en-US" dirty="0"/>
          </a:p>
        </p:txBody>
      </p:sp>
    </p:spTree>
    <p:extLst>
      <p:ext uri="{BB962C8B-B14F-4D97-AF65-F5344CB8AC3E}">
        <p14:creationId xmlns:p14="http://schemas.microsoft.com/office/powerpoint/2010/main" val="15527510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a:t>Internal Processing</a:t>
            </a:r>
          </a:p>
        </p:txBody>
      </p:sp>
      <p:sp>
        <p:nvSpPr>
          <p:cNvPr id="4" name="Slide Number Placeholder 3"/>
          <p:cNvSpPr>
            <a:spLocks noGrp="1"/>
          </p:cNvSpPr>
          <p:nvPr>
            <p:ph type="sldNum" sz="quarter" idx="12"/>
          </p:nvPr>
        </p:nvSpPr>
        <p:spPr/>
        <p:txBody>
          <a:bodyPr/>
          <a:lstStyle/>
          <a:p>
            <a:fld id="{6315554C-9387-4378-80C2-5F7076CAC952}" type="slidenum">
              <a:rPr lang="en-US" smtClean="0"/>
              <a:t>10</a:t>
            </a:fld>
            <a:endParaRPr lang="en-US" dirty="0"/>
          </a:p>
        </p:txBody>
      </p:sp>
      <p:sp>
        <p:nvSpPr>
          <p:cNvPr id="7" name="Text Placeholder 2"/>
          <p:cNvSpPr>
            <a:spLocks noGrp="1"/>
          </p:cNvSpPr>
          <p:nvPr>
            <p:ph type="body" sz="quarter" idx="13"/>
          </p:nvPr>
        </p:nvSpPr>
        <p:spPr>
          <a:xfrm>
            <a:off x="228600" y="1295400"/>
            <a:ext cx="8678863" cy="3998913"/>
          </a:xfrm>
        </p:spPr>
        <p:txBody>
          <a:bodyPr>
            <a:normAutofit/>
          </a:bodyPr>
          <a:lstStyle/>
          <a:p>
            <a:r>
              <a:rPr lang="en-US" dirty="0"/>
              <a:t>Simple editing interface</a:t>
            </a:r>
          </a:p>
          <a:p>
            <a:pPr lvl="1"/>
            <a:r>
              <a:rPr lang="en-US" dirty="0"/>
              <a:t>Web-based, with limited rich text features</a:t>
            </a:r>
          </a:p>
          <a:p>
            <a:pPr lvl="1"/>
            <a:r>
              <a:rPr lang="en-US" dirty="0"/>
              <a:t>Math allowed (LaTeX)</a:t>
            </a:r>
          </a:p>
          <a:p>
            <a:r>
              <a:rPr lang="en-US" dirty="0"/>
              <a:t>Feedback</a:t>
            </a:r>
          </a:p>
          <a:p>
            <a:pPr lvl="1"/>
            <a:r>
              <a:rPr lang="en-US" dirty="0"/>
              <a:t>Completeness of codebook? </a:t>
            </a:r>
          </a:p>
          <a:p>
            <a:pPr lvl="1"/>
            <a:r>
              <a:rPr lang="en-US" dirty="0"/>
              <a:t>Without technical jargon!</a:t>
            </a:r>
          </a:p>
          <a:p>
            <a:pPr lvl="1"/>
            <a:r>
              <a:rPr lang="en-US" dirty="0"/>
              <a:t>Can be tuned</a:t>
            </a:r>
          </a:p>
        </p:txBody>
      </p:sp>
    </p:spTree>
    <p:extLst>
      <p:ext uri="{BB962C8B-B14F-4D97-AF65-F5344CB8AC3E}">
        <p14:creationId xmlns:p14="http://schemas.microsoft.com/office/powerpoint/2010/main" val="961724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11</a:t>
            </a:fld>
            <a:endParaRPr lang="en-US" dirty="0"/>
          </a:p>
        </p:txBody>
      </p:sp>
      <p:pic>
        <p:nvPicPr>
          <p:cNvPr id="6" name="Picture 5"/>
          <p:cNvPicPr>
            <a:picLocks noChangeAspect="1"/>
          </p:cNvPicPr>
          <p:nvPr/>
        </p:nvPicPr>
        <p:blipFill rotWithShape="1">
          <a:blip r:embed="rId3"/>
          <a:srcRect l="11229" t="1303" r="9697"/>
          <a:stretch/>
        </p:blipFill>
        <p:spPr>
          <a:xfrm>
            <a:off x="609600" y="1276050"/>
            <a:ext cx="7620000" cy="5445425"/>
          </a:xfrm>
          <a:prstGeom prst="rect">
            <a:avLst/>
          </a:prstGeom>
        </p:spPr>
      </p:pic>
      <p:sp>
        <p:nvSpPr>
          <p:cNvPr id="4" name="Title 2"/>
          <p:cNvSpPr>
            <a:spLocks noGrp="1"/>
          </p:cNvSpPr>
          <p:nvPr>
            <p:ph type="title"/>
          </p:nvPr>
        </p:nvSpPr>
        <p:spPr>
          <a:xfrm>
            <a:off x="1143000" y="381000"/>
            <a:ext cx="8001000" cy="685800"/>
          </a:xfrm>
        </p:spPr>
        <p:txBody>
          <a:bodyPr/>
          <a:lstStyle/>
          <a:p>
            <a:r>
              <a:rPr lang="en-US" dirty="0" smtClean="0"/>
              <a:t>Internal </a:t>
            </a:r>
            <a:r>
              <a:rPr lang="en-US" dirty="0"/>
              <a:t>Processing: </a:t>
            </a:r>
            <a:r>
              <a:rPr lang="en-US" dirty="0" smtClean="0"/>
              <a:t>Hand Editing</a:t>
            </a:r>
            <a:endParaRPr lang="en-US" dirty="0"/>
          </a:p>
        </p:txBody>
      </p:sp>
    </p:spTree>
    <p:extLst>
      <p:ext uri="{BB962C8B-B14F-4D97-AF65-F5344CB8AC3E}">
        <p14:creationId xmlns:p14="http://schemas.microsoft.com/office/powerpoint/2010/main" val="29602111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0" y="1295400"/>
            <a:ext cx="8678863" cy="3998913"/>
          </a:xfrm>
        </p:spPr>
        <p:txBody>
          <a:bodyPr>
            <a:normAutofit/>
          </a:bodyPr>
          <a:lstStyle/>
          <a:p>
            <a:r>
              <a:rPr lang="en-US" sz="2800" dirty="0" smtClean="0"/>
              <a:t>Marking elements with different restrictions</a:t>
            </a:r>
            <a:endParaRPr lang="en-US" sz="2800" dirty="0"/>
          </a:p>
          <a:p>
            <a:endParaRPr lang="en-US" sz="2800" dirty="0">
              <a:solidFill>
                <a:srgbClr val="0070C0"/>
              </a:solidFill>
            </a:endParaRPr>
          </a:p>
          <a:p>
            <a:endParaRPr lang="en-US" sz="2800" dirty="0">
              <a:solidFill>
                <a:srgbClr val="0070C0"/>
              </a:solidFill>
            </a:endParaRPr>
          </a:p>
          <a:p>
            <a:endParaRPr lang="en-US" sz="2800" dirty="0"/>
          </a:p>
          <a:p>
            <a:endParaRPr lang="en-US" sz="2800" dirty="0" smtClean="0">
              <a:solidFill>
                <a:srgbClr val="0070C0"/>
              </a:solidFill>
            </a:endParaRPr>
          </a:p>
          <a:p>
            <a:endParaRPr lang="en-US" sz="2800" dirty="0">
              <a:solidFill>
                <a:srgbClr val="0070C0"/>
              </a:solidFill>
            </a:endParaRPr>
          </a:p>
          <a:p>
            <a:endParaRPr lang="en-US" sz="2800" dirty="0" smtClean="0"/>
          </a:p>
        </p:txBody>
      </p:sp>
      <p:sp>
        <p:nvSpPr>
          <p:cNvPr id="3" name="Title 2"/>
          <p:cNvSpPr>
            <a:spLocks noGrp="1"/>
          </p:cNvSpPr>
          <p:nvPr>
            <p:ph type="title"/>
          </p:nvPr>
        </p:nvSpPr>
        <p:spPr>
          <a:xfrm>
            <a:off x="1143000" y="381000"/>
            <a:ext cx="8001000" cy="685800"/>
          </a:xfrm>
        </p:spPr>
        <p:txBody>
          <a:bodyPr/>
          <a:lstStyle/>
          <a:p>
            <a:r>
              <a:rPr lang="en-US" dirty="0" smtClean="0"/>
              <a:t>Internal Processing: Access Control</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12</a:t>
            </a:fld>
            <a:endParaRPr lang="en-US" dirty="0"/>
          </a:p>
        </p:txBody>
      </p:sp>
      <p:pic>
        <p:nvPicPr>
          <p:cNvPr id="6" name="Picture 5"/>
          <p:cNvPicPr>
            <a:picLocks noChangeAspect="1"/>
          </p:cNvPicPr>
          <p:nvPr/>
        </p:nvPicPr>
        <p:blipFill rotWithShape="1">
          <a:blip r:embed="rId3"/>
          <a:srcRect t="22870"/>
          <a:stretch/>
        </p:blipFill>
        <p:spPr>
          <a:xfrm>
            <a:off x="990600" y="1913217"/>
            <a:ext cx="6629400" cy="4625695"/>
          </a:xfrm>
          <a:prstGeom prst="rect">
            <a:avLst/>
          </a:prstGeom>
        </p:spPr>
      </p:pic>
    </p:spTree>
    <p:extLst>
      <p:ext uri="{BB962C8B-B14F-4D97-AF65-F5344CB8AC3E}">
        <p14:creationId xmlns:p14="http://schemas.microsoft.com/office/powerpoint/2010/main" val="16213886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0" y="1295400"/>
            <a:ext cx="8678863" cy="3998913"/>
          </a:xfrm>
        </p:spPr>
        <p:txBody>
          <a:bodyPr>
            <a:normAutofit/>
          </a:bodyPr>
          <a:lstStyle/>
          <a:p>
            <a:r>
              <a:rPr lang="en-US" sz="2800" dirty="0" smtClean="0"/>
              <a:t>Provide feedback to improve sparse documentation</a:t>
            </a:r>
            <a:endParaRPr lang="en-US" sz="2800" dirty="0"/>
          </a:p>
          <a:p>
            <a:endParaRPr lang="en-US" sz="2800" dirty="0">
              <a:solidFill>
                <a:srgbClr val="0070C0"/>
              </a:solidFill>
            </a:endParaRPr>
          </a:p>
          <a:p>
            <a:endParaRPr lang="en-US" sz="2800" dirty="0">
              <a:solidFill>
                <a:srgbClr val="0070C0"/>
              </a:solidFill>
            </a:endParaRPr>
          </a:p>
          <a:p>
            <a:endParaRPr lang="en-US" sz="2800" dirty="0"/>
          </a:p>
          <a:p>
            <a:endParaRPr lang="en-US" sz="2800" dirty="0" smtClean="0">
              <a:solidFill>
                <a:srgbClr val="0070C0"/>
              </a:solidFill>
            </a:endParaRPr>
          </a:p>
          <a:p>
            <a:endParaRPr lang="en-US" sz="2800" dirty="0">
              <a:solidFill>
                <a:srgbClr val="0070C0"/>
              </a:solidFill>
            </a:endParaRPr>
          </a:p>
          <a:p>
            <a:endParaRPr lang="en-US" sz="2800" dirty="0" smtClean="0"/>
          </a:p>
        </p:txBody>
      </p:sp>
      <p:sp>
        <p:nvSpPr>
          <p:cNvPr id="3" name="Title 2"/>
          <p:cNvSpPr>
            <a:spLocks noGrp="1"/>
          </p:cNvSpPr>
          <p:nvPr>
            <p:ph type="title"/>
          </p:nvPr>
        </p:nvSpPr>
        <p:spPr>
          <a:xfrm>
            <a:off x="1143000" y="381000"/>
            <a:ext cx="8001000" cy="685800"/>
          </a:xfrm>
        </p:spPr>
        <p:txBody>
          <a:bodyPr/>
          <a:lstStyle/>
          <a:p>
            <a:r>
              <a:rPr lang="en-US" dirty="0" smtClean="0"/>
              <a:t>Internal </a:t>
            </a:r>
            <a:r>
              <a:rPr lang="en-US" dirty="0"/>
              <a:t>Processing: Scoring</a:t>
            </a:r>
          </a:p>
        </p:txBody>
      </p:sp>
      <p:sp>
        <p:nvSpPr>
          <p:cNvPr id="4" name="Slide Number Placeholder 3"/>
          <p:cNvSpPr>
            <a:spLocks noGrp="1"/>
          </p:cNvSpPr>
          <p:nvPr>
            <p:ph type="sldNum" sz="quarter" idx="12"/>
          </p:nvPr>
        </p:nvSpPr>
        <p:spPr/>
        <p:txBody>
          <a:bodyPr/>
          <a:lstStyle/>
          <a:p>
            <a:fld id="{6315554C-9387-4378-80C2-5F7076CAC952}" type="slidenum">
              <a:rPr lang="en-US" smtClean="0"/>
              <a:t>13</a:t>
            </a:fld>
            <a:endParaRPr lang="en-US" dirty="0"/>
          </a:p>
        </p:txBody>
      </p:sp>
      <p:pic>
        <p:nvPicPr>
          <p:cNvPr id="6" name="Picture 5"/>
          <p:cNvPicPr>
            <a:picLocks noChangeAspect="1"/>
          </p:cNvPicPr>
          <p:nvPr/>
        </p:nvPicPr>
        <p:blipFill>
          <a:blip r:embed="rId3"/>
          <a:stretch>
            <a:fillRect/>
          </a:stretch>
        </p:blipFill>
        <p:spPr>
          <a:xfrm>
            <a:off x="1524000" y="1905000"/>
            <a:ext cx="5486400" cy="4706058"/>
          </a:xfrm>
          <a:prstGeom prst="rect">
            <a:avLst/>
          </a:prstGeom>
        </p:spPr>
      </p:pic>
    </p:spTree>
    <p:extLst>
      <p:ext uri="{BB962C8B-B14F-4D97-AF65-F5344CB8AC3E}">
        <p14:creationId xmlns:p14="http://schemas.microsoft.com/office/powerpoint/2010/main" val="2729873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a:t>Workflow control</a:t>
            </a:r>
          </a:p>
        </p:txBody>
      </p:sp>
      <p:sp>
        <p:nvSpPr>
          <p:cNvPr id="4" name="Slide Number Placeholder 3"/>
          <p:cNvSpPr>
            <a:spLocks noGrp="1"/>
          </p:cNvSpPr>
          <p:nvPr>
            <p:ph type="sldNum" sz="quarter" idx="12"/>
          </p:nvPr>
        </p:nvSpPr>
        <p:spPr/>
        <p:txBody>
          <a:bodyPr/>
          <a:lstStyle/>
          <a:p>
            <a:fld id="{6315554C-9387-4378-80C2-5F7076CAC952}" type="slidenum">
              <a:rPr lang="en-US" smtClean="0"/>
              <a:t>14</a:t>
            </a:fld>
            <a:endParaRPr lang="en-US" dirty="0"/>
          </a:p>
        </p:txBody>
      </p:sp>
      <p:sp>
        <p:nvSpPr>
          <p:cNvPr id="7" name="Text Placeholder 2"/>
          <p:cNvSpPr>
            <a:spLocks noGrp="1"/>
          </p:cNvSpPr>
          <p:nvPr>
            <p:ph type="body" sz="quarter" idx="13"/>
          </p:nvPr>
        </p:nvSpPr>
        <p:spPr>
          <a:xfrm>
            <a:off x="228600" y="1295400"/>
            <a:ext cx="8678863" cy="3998913"/>
          </a:xfrm>
        </p:spPr>
        <p:txBody>
          <a:bodyPr/>
          <a:lstStyle/>
          <a:p>
            <a:r>
              <a:rPr lang="en-US" dirty="0" smtClean="0"/>
              <a:t>Ability to view additions/subtractions</a:t>
            </a:r>
          </a:p>
          <a:p>
            <a:pPr lvl="1"/>
            <a:r>
              <a:rPr lang="en-US" dirty="0" smtClean="0"/>
              <a:t>Between versions</a:t>
            </a:r>
          </a:p>
          <a:p>
            <a:pPr lvl="1"/>
            <a:r>
              <a:rPr lang="en-US" dirty="0" smtClean="0"/>
              <a:t>Between crowd-sourced information and official information</a:t>
            </a:r>
          </a:p>
          <a:p>
            <a:r>
              <a:rPr lang="en-US" dirty="0" smtClean="0"/>
              <a:t>Ability to control access</a:t>
            </a:r>
          </a:p>
          <a:p>
            <a:pPr lvl="1"/>
            <a:r>
              <a:rPr lang="en-US" dirty="0" smtClean="0"/>
              <a:t>Editing versus viewing</a:t>
            </a:r>
          </a:p>
          <a:p>
            <a:pPr lvl="1"/>
            <a:r>
              <a:rPr lang="en-US" dirty="0" smtClean="0"/>
              <a:t>Authentication and reputation</a:t>
            </a:r>
            <a:endParaRPr lang="en-US" dirty="0"/>
          </a:p>
        </p:txBody>
      </p:sp>
    </p:spTree>
    <p:extLst>
      <p:ext uri="{BB962C8B-B14F-4D97-AF65-F5344CB8AC3E}">
        <p14:creationId xmlns:p14="http://schemas.microsoft.com/office/powerpoint/2010/main" val="7246379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0" y="1295400"/>
            <a:ext cx="8678863" cy="3998913"/>
          </a:xfrm>
        </p:spPr>
        <p:txBody>
          <a:bodyPr>
            <a:normAutofit/>
          </a:bodyPr>
          <a:lstStyle/>
          <a:p>
            <a:r>
              <a:rPr lang="en-US" sz="2800" dirty="0"/>
              <a:t>Uses Git, a distributed version control system</a:t>
            </a:r>
          </a:p>
          <a:p>
            <a:r>
              <a:rPr lang="en-US" sz="2800" dirty="0"/>
              <a:t>Every aspect of the system is configurable</a:t>
            </a:r>
          </a:p>
          <a:p>
            <a:pPr lvl="1"/>
            <a:r>
              <a:rPr lang="en-US" sz="2400" dirty="0"/>
              <a:t>Scheduled tasks check for changes</a:t>
            </a:r>
          </a:p>
          <a:p>
            <a:pPr lvl="1"/>
            <a:r>
              <a:rPr lang="en-US" sz="2400" dirty="0"/>
              <a:t>Once changes exceed threshold, they are </a:t>
            </a:r>
            <a:r>
              <a:rPr lang="en-US" sz="2400" dirty="0" smtClean="0"/>
              <a:t>pushed</a:t>
            </a:r>
          </a:p>
          <a:p>
            <a:pPr lvl="1"/>
            <a:r>
              <a:rPr lang="en-US" sz="2400" dirty="0" smtClean="0"/>
              <a:t>Remote instances pull changes on demand</a:t>
            </a:r>
            <a:endParaRPr lang="en-US" sz="2400" dirty="0"/>
          </a:p>
          <a:p>
            <a:pPr marL="0" indent="0">
              <a:buNone/>
            </a:pPr>
            <a:endParaRPr lang="en-US" sz="2800" dirty="0"/>
          </a:p>
          <a:p>
            <a:endParaRPr lang="en-US" sz="2800" dirty="0"/>
          </a:p>
          <a:p>
            <a:pPr marL="0" indent="0">
              <a:buNone/>
            </a:pPr>
            <a:endParaRPr lang="en-US" sz="2800" dirty="0"/>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Versioning</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15</a:t>
            </a:fld>
            <a:endParaRPr lang="en-US" dirty="0"/>
          </a:p>
        </p:txBody>
      </p:sp>
      <p:pic>
        <p:nvPicPr>
          <p:cNvPr id="6" name="Picture 5"/>
          <p:cNvPicPr>
            <a:picLocks noChangeAspect="1"/>
          </p:cNvPicPr>
          <p:nvPr/>
        </p:nvPicPr>
        <p:blipFill>
          <a:blip r:embed="rId3"/>
          <a:stretch>
            <a:fillRect/>
          </a:stretch>
        </p:blipFill>
        <p:spPr>
          <a:xfrm>
            <a:off x="273558" y="4034728"/>
            <a:ext cx="8153400" cy="1790604"/>
          </a:xfrm>
          <a:prstGeom prst="rect">
            <a:avLst/>
          </a:prstGeom>
        </p:spPr>
      </p:pic>
    </p:spTree>
    <p:extLst>
      <p:ext uri="{BB962C8B-B14F-4D97-AF65-F5344CB8AC3E}">
        <p14:creationId xmlns:p14="http://schemas.microsoft.com/office/powerpoint/2010/main" val="20999437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0" y="1295400"/>
            <a:ext cx="8678863" cy="3998913"/>
          </a:xfrm>
        </p:spPr>
        <p:txBody>
          <a:bodyPr>
            <a:normAutofit/>
          </a:bodyPr>
          <a:lstStyle/>
          <a:p>
            <a:pPr marL="0" indent="0">
              <a:buNone/>
            </a:pPr>
            <a:r>
              <a:rPr lang="en-US" sz="2800" dirty="0" smtClean="0"/>
              <a:t>Viewing changes made</a:t>
            </a:r>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Combining Knowledge</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16</a:t>
            </a:fld>
            <a:endParaRPr lang="en-US" dirty="0"/>
          </a:p>
        </p:txBody>
      </p:sp>
      <p:pic>
        <p:nvPicPr>
          <p:cNvPr id="8" name="Picture 7"/>
          <p:cNvPicPr>
            <a:picLocks noChangeAspect="1"/>
          </p:cNvPicPr>
          <p:nvPr/>
        </p:nvPicPr>
        <p:blipFill>
          <a:blip r:embed="rId3"/>
          <a:stretch>
            <a:fillRect/>
          </a:stretch>
        </p:blipFill>
        <p:spPr>
          <a:xfrm>
            <a:off x="315109" y="2183638"/>
            <a:ext cx="8371691" cy="2562225"/>
          </a:xfrm>
          <a:prstGeom prst="rect">
            <a:avLst/>
          </a:prstGeom>
        </p:spPr>
      </p:pic>
    </p:spTree>
    <p:extLst>
      <p:ext uri="{BB962C8B-B14F-4D97-AF65-F5344CB8AC3E}">
        <p14:creationId xmlns:p14="http://schemas.microsoft.com/office/powerpoint/2010/main" val="8634541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0" y="1295400"/>
            <a:ext cx="8678863" cy="3998913"/>
          </a:xfrm>
        </p:spPr>
        <p:txBody>
          <a:bodyPr>
            <a:normAutofit/>
          </a:bodyPr>
          <a:lstStyle/>
          <a:p>
            <a:pPr marL="0" indent="0">
              <a:buNone/>
            </a:pPr>
            <a:r>
              <a:rPr lang="en-US" sz="2800" dirty="0" smtClean="0"/>
              <a:t>All changes are logged externally via Git</a:t>
            </a:r>
            <a:endParaRPr lang="en-US" sz="2800" dirty="0"/>
          </a:p>
          <a:p>
            <a:endParaRPr lang="en-US" sz="2800" dirty="0"/>
          </a:p>
          <a:p>
            <a:pPr marL="0" indent="0">
              <a:buNone/>
            </a:pPr>
            <a:endParaRPr lang="en-US" sz="2800" dirty="0"/>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Versioning</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17</a:t>
            </a:fld>
            <a:endParaRPr lang="en-US" dirty="0"/>
          </a:p>
        </p:txBody>
      </p:sp>
      <p:pic>
        <p:nvPicPr>
          <p:cNvPr id="5" name="Picture 4"/>
          <p:cNvPicPr>
            <a:picLocks noChangeAspect="1"/>
          </p:cNvPicPr>
          <p:nvPr/>
        </p:nvPicPr>
        <p:blipFill>
          <a:blip r:embed="rId3"/>
          <a:stretch>
            <a:fillRect/>
          </a:stretch>
        </p:blipFill>
        <p:spPr>
          <a:xfrm>
            <a:off x="695722" y="1981200"/>
            <a:ext cx="7897018" cy="4283129"/>
          </a:xfrm>
          <a:prstGeom prst="rect">
            <a:avLst/>
          </a:prstGeom>
        </p:spPr>
      </p:pic>
    </p:spTree>
    <p:extLst>
      <p:ext uri="{BB962C8B-B14F-4D97-AF65-F5344CB8AC3E}">
        <p14:creationId xmlns:p14="http://schemas.microsoft.com/office/powerpoint/2010/main" val="25425884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Basic Information Flow</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18</a:t>
            </a:fld>
            <a:endParaRPr lang="en-US" dirty="0"/>
          </a:p>
        </p:txBody>
      </p:sp>
      <p:sp>
        <p:nvSpPr>
          <p:cNvPr id="7"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15554C-9387-4378-80C2-5F7076CAC952}" type="slidenum">
              <a:rPr lang="en-US" smtClean="0"/>
              <a:pPr/>
              <a:t>18</a:t>
            </a:fld>
            <a:endParaRPr lang="en-US" dirty="0"/>
          </a:p>
        </p:txBody>
      </p:sp>
      <p:grpSp>
        <p:nvGrpSpPr>
          <p:cNvPr id="8" name="Group 7"/>
          <p:cNvGrpSpPr/>
          <p:nvPr/>
        </p:nvGrpSpPr>
        <p:grpSpPr>
          <a:xfrm>
            <a:off x="726186" y="2307908"/>
            <a:ext cx="6929628" cy="3153536"/>
            <a:chOff x="766572" y="1853439"/>
            <a:chExt cx="6929628" cy="3153536"/>
          </a:xfrm>
        </p:grpSpPr>
        <p:sp>
          <p:nvSpPr>
            <p:cNvPr id="9" name="Rectangle 8"/>
            <p:cNvSpPr/>
            <p:nvPr/>
          </p:nvSpPr>
          <p:spPr>
            <a:xfrm>
              <a:off x="6019800" y="1853439"/>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Official</a:t>
              </a:r>
            </a:p>
            <a:p>
              <a:pPr algn="ctr"/>
              <a:r>
                <a:rPr lang="en-US" dirty="0" smtClean="0"/>
                <a:t>Metadata</a:t>
              </a:r>
              <a:endParaRPr lang="en-US" dirty="0"/>
            </a:p>
          </p:txBody>
        </p:sp>
        <p:sp>
          <p:nvSpPr>
            <p:cNvPr id="10" name="Rectangle 9"/>
            <p:cNvSpPr/>
            <p:nvPr/>
          </p:nvSpPr>
          <p:spPr>
            <a:xfrm>
              <a:off x="6019800" y="4038600"/>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Crowdsourced</a:t>
              </a:r>
            </a:p>
            <a:p>
              <a:pPr algn="ctr"/>
              <a:r>
                <a:rPr lang="en-US" dirty="0" smtClean="0"/>
                <a:t>Metadata</a:t>
              </a:r>
              <a:endParaRPr lang="en-US" dirty="0"/>
            </a:p>
          </p:txBody>
        </p:sp>
        <p:sp>
          <p:nvSpPr>
            <p:cNvPr id="11" name="Rectangle 10"/>
            <p:cNvSpPr/>
            <p:nvPr/>
          </p:nvSpPr>
          <p:spPr>
            <a:xfrm>
              <a:off x="2823972" y="2920238"/>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Internal</a:t>
              </a:r>
            </a:p>
            <a:p>
              <a:pPr algn="ctr"/>
              <a:r>
                <a:rPr lang="en-US" dirty="0" smtClean="0"/>
                <a:t>Metadata</a:t>
              </a:r>
              <a:endParaRPr lang="en-US" dirty="0"/>
            </a:p>
          </p:txBody>
        </p:sp>
        <p:sp>
          <p:nvSpPr>
            <p:cNvPr id="12" name="Rectangle 11"/>
            <p:cNvSpPr/>
            <p:nvPr/>
          </p:nvSpPr>
          <p:spPr>
            <a:xfrm>
              <a:off x="766572" y="2920239"/>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Datasets</a:t>
              </a:r>
              <a:endParaRPr lang="en-US" dirty="0"/>
            </a:p>
          </p:txBody>
        </p:sp>
        <p:cxnSp>
          <p:nvCxnSpPr>
            <p:cNvPr id="13" name="Straight Arrow Connector 12"/>
            <p:cNvCxnSpPr/>
            <p:nvPr/>
          </p:nvCxnSpPr>
          <p:spPr>
            <a:xfrm>
              <a:off x="1985772" y="3404426"/>
              <a:ext cx="76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a:off x="4283964" y="3627121"/>
              <a:ext cx="1659637" cy="89566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flipV="1">
              <a:off x="4326637" y="2438400"/>
              <a:ext cx="1616963" cy="798579"/>
            </a:xfrm>
            <a:prstGeom prst="bentConnector3">
              <a:avLst>
                <a:gd name="adj1" fmla="val 47738"/>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1125855" y="1409422"/>
            <a:ext cx="1922145" cy="369332"/>
          </a:xfrm>
          <a:prstGeom prst="rect">
            <a:avLst/>
          </a:prstGeom>
          <a:noFill/>
        </p:spPr>
        <p:txBody>
          <a:bodyPr wrap="square" rtlCol="0">
            <a:spAutoFit/>
          </a:bodyPr>
          <a:lstStyle/>
          <a:p>
            <a:pPr algn="ctr"/>
            <a:r>
              <a:rPr lang="en-US" i="1" dirty="0" smtClean="0"/>
              <a:t>Staging Area</a:t>
            </a:r>
            <a:endParaRPr lang="en-US" i="1" dirty="0"/>
          </a:p>
        </p:txBody>
      </p:sp>
      <p:sp>
        <p:nvSpPr>
          <p:cNvPr id="17" name="TextBox 16"/>
          <p:cNvSpPr txBox="1"/>
          <p:nvPr/>
        </p:nvSpPr>
        <p:spPr>
          <a:xfrm>
            <a:off x="5236084" y="1372267"/>
            <a:ext cx="1856613" cy="369332"/>
          </a:xfrm>
          <a:prstGeom prst="rect">
            <a:avLst/>
          </a:prstGeom>
          <a:noFill/>
        </p:spPr>
        <p:txBody>
          <a:bodyPr wrap="square" rtlCol="0">
            <a:spAutoFit/>
          </a:bodyPr>
          <a:lstStyle/>
          <a:p>
            <a:pPr algn="ctr"/>
            <a:r>
              <a:rPr lang="en-US" i="1" dirty="0" smtClean="0"/>
              <a:t>Public Facing</a:t>
            </a:r>
            <a:endParaRPr lang="en-US" i="1" dirty="0"/>
          </a:p>
        </p:txBody>
      </p:sp>
      <p:cxnSp>
        <p:nvCxnSpPr>
          <p:cNvPr id="18" name="Straight Connector 17"/>
          <p:cNvCxnSpPr/>
          <p:nvPr/>
        </p:nvCxnSpPr>
        <p:spPr>
          <a:xfrm>
            <a:off x="4191000" y="1219200"/>
            <a:ext cx="0" cy="541020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 name="Up-Down Arrow 1"/>
          <p:cNvSpPr/>
          <p:nvPr/>
        </p:nvSpPr>
        <p:spPr>
          <a:xfrm>
            <a:off x="6627114" y="3374707"/>
            <a:ext cx="381000" cy="96837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6727507" y="3598163"/>
            <a:ext cx="1856613" cy="369332"/>
          </a:xfrm>
          <a:prstGeom prst="rect">
            <a:avLst/>
          </a:prstGeom>
          <a:noFill/>
        </p:spPr>
        <p:txBody>
          <a:bodyPr wrap="square" rtlCol="0">
            <a:spAutoFit/>
          </a:bodyPr>
          <a:lstStyle/>
          <a:p>
            <a:pPr algn="ctr"/>
            <a:r>
              <a:rPr lang="en-US" i="1" dirty="0" smtClean="0">
                <a:solidFill>
                  <a:schemeClr val="bg2">
                    <a:lumMod val="50000"/>
                  </a:schemeClr>
                </a:solidFill>
              </a:rPr>
              <a:t>User switches</a:t>
            </a:r>
            <a:endParaRPr lang="en-US" i="1" dirty="0">
              <a:solidFill>
                <a:schemeClr val="bg2">
                  <a:lumMod val="50000"/>
                </a:schemeClr>
              </a:solidFill>
            </a:endParaRPr>
          </a:p>
        </p:txBody>
      </p:sp>
      <p:sp>
        <p:nvSpPr>
          <p:cNvPr id="6" name="Rectangle 5"/>
          <p:cNvSpPr/>
          <p:nvPr/>
        </p:nvSpPr>
        <p:spPr>
          <a:xfrm>
            <a:off x="4002786" y="3789872"/>
            <a:ext cx="4379214" cy="283952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5949597" y="3383087"/>
            <a:ext cx="2578609" cy="4067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50495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19</a:t>
            </a:fld>
            <a:endParaRPr lang="en-US" dirty="0"/>
          </a:p>
        </p:txBody>
      </p:sp>
      <p:sp>
        <p:nvSpPr>
          <p:cNvPr id="4" name="Title 2"/>
          <p:cNvSpPr>
            <a:spLocks noGrp="1"/>
          </p:cNvSpPr>
          <p:nvPr>
            <p:ph type="title"/>
          </p:nvPr>
        </p:nvSpPr>
        <p:spPr>
          <a:xfrm>
            <a:off x="1143000" y="381000"/>
            <a:ext cx="8001000" cy="685800"/>
          </a:xfrm>
        </p:spPr>
        <p:txBody>
          <a:bodyPr/>
          <a:lstStyle/>
          <a:p>
            <a:r>
              <a:rPr lang="en-US" dirty="0" smtClean="0"/>
              <a:t>Official view</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71341"/>
            <a:ext cx="7180696" cy="58501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2133600"/>
            <a:ext cx="3628659" cy="1333500"/>
          </a:xfrm>
          <a:prstGeom prst="rect">
            <a:avLst/>
          </a:prstGeom>
          <a:ln w="25400">
            <a:solidFill>
              <a:schemeClr val="accent1">
                <a:shade val="50000"/>
              </a:schemeClr>
            </a:solidFill>
          </a:ln>
          <a:effectLst>
            <a:outerShdw blurRad="50800" dist="381000" dir="2700000" algn="tl" rotWithShape="0">
              <a:prstClr val="black">
                <a:alpha val="40000"/>
              </a:prstClr>
            </a:outerShdw>
          </a:effectLst>
        </p:spPr>
      </p:pic>
    </p:spTree>
    <p:extLst>
      <p:ext uri="{BB962C8B-B14F-4D97-AF65-F5344CB8AC3E}">
        <p14:creationId xmlns:p14="http://schemas.microsoft.com/office/powerpoint/2010/main" val="363042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0" y="1295400"/>
            <a:ext cx="8678863" cy="3998913"/>
          </a:xfrm>
        </p:spPr>
        <p:txBody>
          <a:bodyPr>
            <a:normAutofit/>
          </a:bodyPr>
          <a:lstStyle/>
          <a:p>
            <a:r>
              <a:rPr lang="en-US" sz="2800" dirty="0" smtClean="0"/>
              <a:t>Data curators (Agencies) lack a mechanism to obtain structured feedback for their metadata</a:t>
            </a:r>
          </a:p>
          <a:p>
            <a:r>
              <a:rPr lang="en-US" sz="2800" dirty="0" smtClean="0"/>
              <a:t>Metadata standards for the social science community are difficult to navigate, even with complex tools</a:t>
            </a:r>
          </a:p>
          <a:p>
            <a:r>
              <a:rPr lang="en-US" sz="2800" dirty="0" smtClean="0"/>
              <a:t>Metadata curation is a labor intensive process</a:t>
            </a:r>
            <a:br>
              <a:rPr lang="en-US" sz="2800" dirty="0" smtClean="0"/>
            </a:br>
            <a:endParaRPr lang="en-US" sz="2800" dirty="0">
              <a:solidFill>
                <a:srgbClr val="0070C0"/>
              </a:solidFill>
            </a:endParaRPr>
          </a:p>
          <a:p>
            <a:endParaRPr lang="en-US" sz="2800" dirty="0">
              <a:solidFill>
                <a:srgbClr val="0070C0"/>
              </a:solidFill>
            </a:endParaRPr>
          </a:p>
          <a:p>
            <a:endParaRPr lang="en-US" sz="2800" dirty="0"/>
          </a:p>
          <a:p>
            <a:endParaRPr lang="en-US" sz="2800" dirty="0" smtClean="0">
              <a:solidFill>
                <a:srgbClr val="0070C0"/>
              </a:solidFill>
            </a:endParaRPr>
          </a:p>
          <a:p>
            <a:endParaRPr lang="en-US" sz="2800" dirty="0">
              <a:solidFill>
                <a:srgbClr val="0070C0"/>
              </a:solidFill>
            </a:endParaRPr>
          </a:p>
          <a:p>
            <a:endParaRPr lang="en-US" sz="2800" dirty="0" smtClean="0"/>
          </a:p>
        </p:txBody>
      </p:sp>
      <p:sp>
        <p:nvSpPr>
          <p:cNvPr id="3" name="Title 2"/>
          <p:cNvSpPr>
            <a:spLocks noGrp="1"/>
          </p:cNvSpPr>
          <p:nvPr>
            <p:ph type="title"/>
          </p:nvPr>
        </p:nvSpPr>
        <p:spPr>
          <a:xfrm>
            <a:off x="1143000" y="381000"/>
            <a:ext cx="8001000" cy="685800"/>
          </a:xfrm>
        </p:spPr>
        <p:txBody>
          <a:bodyPr/>
          <a:lstStyle/>
          <a:p>
            <a:r>
              <a:rPr lang="en-US" dirty="0" smtClean="0"/>
              <a:t>Issues</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2</a:t>
            </a:fld>
            <a:endParaRPr lang="en-US" dirty="0"/>
          </a:p>
        </p:txBody>
      </p:sp>
    </p:spTree>
    <p:extLst>
      <p:ext uri="{BB962C8B-B14F-4D97-AF65-F5344CB8AC3E}">
        <p14:creationId xmlns:p14="http://schemas.microsoft.com/office/powerpoint/2010/main" val="27571963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20</a:t>
            </a:fld>
            <a:endParaRPr lang="en-US" dirty="0"/>
          </a:p>
        </p:txBody>
      </p:sp>
      <p:sp>
        <p:nvSpPr>
          <p:cNvPr id="4" name="Title 2"/>
          <p:cNvSpPr>
            <a:spLocks noGrp="1"/>
          </p:cNvSpPr>
          <p:nvPr>
            <p:ph type="title"/>
          </p:nvPr>
        </p:nvSpPr>
        <p:spPr>
          <a:xfrm>
            <a:off x="1143000" y="381000"/>
            <a:ext cx="8001000" cy="685800"/>
          </a:xfrm>
        </p:spPr>
        <p:txBody>
          <a:bodyPr/>
          <a:lstStyle/>
          <a:p>
            <a:r>
              <a:rPr lang="en-US" dirty="0" smtClean="0"/>
              <a:t>Crowdsourced view</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887590"/>
            <a:ext cx="7178040" cy="586701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057" y="2133600"/>
            <a:ext cx="7866743" cy="1219200"/>
          </a:xfrm>
          <a:prstGeom prst="rect">
            <a:avLst/>
          </a:prstGeom>
          <a:ln w="38100">
            <a:solidFill>
              <a:schemeClr val="accent1">
                <a:shade val="50000"/>
              </a:schemeClr>
            </a:solidFill>
          </a:ln>
          <a:effectLst>
            <a:outerShdw blurRad="50800" dist="381000" dir="2700000" algn="tl" rotWithShape="0">
              <a:prstClr val="black">
                <a:alpha val="40000"/>
              </a:prstClr>
            </a:outerShdw>
          </a:effectLst>
        </p:spPr>
      </p:pic>
    </p:spTree>
    <p:extLst>
      <p:ext uri="{BB962C8B-B14F-4D97-AF65-F5344CB8AC3E}">
        <p14:creationId xmlns:p14="http://schemas.microsoft.com/office/powerpoint/2010/main" val="158282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Basic Information Flow</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21</a:t>
            </a:fld>
            <a:endParaRPr lang="en-US" dirty="0"/>
          </a:p>
        </p:txBody>
      </p:sp>
      <p:sp>
        <p:nvSpPr>
          <p:cNvPr id="7"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15554C-9387-4378-80C2-5F7076CAC952}" type="slidenum">
              <a:rPr lang="en-US" smtClean="0"/>
              <a:pPr/>
              <a:t>21</a:t>
            </a:fld>
            <a:endParaRPr lang="en-US" dirty="0"/>
          </a:p>
        </p:txBody>
      </p:sp>
      <p:sp>
        <p:nvSpPr>
          <p:cNvPr id="9" name="Rectangle 8"/>
          <p:cNvSpPr/>
          <p:nvPr/>
        </p:nvSpPr>
        <p:spPr>
          <a:xfrm>
            <a:off x="5979414" y="2307908"/>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Official</a:t>
            </a:r>
          </a:p>
          <a:p>
            <a:pPr algn="ctr"/>
            <a:r>
              <a:rPr lang="en-US" dirty="0" smtClean="0"/>
              <a:t>Metadata</a:t>
            </a:r>
            <a:endParaRPr lang="en-US" dirty="0"/>
          </a:p>
        </p:txBody>
      </p:sp>
      <p:sp>
        <p:nvSpPr>
          <p:cNvPr id="10" name="Rectangle 9"/>
          <p:cNvSpPr/>
          <p:nvPr/>
        </p:nvSpPr>
        <p:spPr>
          <a:xfrm>
            <a:off x="5979414" y="4493069"/>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Crowdsourced</a:t>
            </a:r>
          </a:p>
          <a:p>
            <a:pPr algn="ctr"/>
            <a:r>
              <a:rPr lang="en-US" dirty="0" smtClean="0"/>
              <a:t>Metadata</a:t>
            </a:r>
            <a:endParaRPr lang="en-US" dirty="0"/>
          </a:p>
        </p:txBody>
      </p:sp>
      <p:sp>
        <p:nvSpPr>
          <p:cNvPr id="11" name="Rectangle 10"/>
          <p:cNvSpPr/>
          <p:nvPr/>
        </p:nvSpPr>
        <p:spPr>
          <a:xfrm>
            <a:off x="2783586" y="3374707"/>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Internal</a:t>
            </a:r>
          </a:p>
          <a:p>
            <a:pPr algn="ctr"/>
            <a:r>
              <a:rPr lang="en-US" dirty="0" smtClean="0"/>
              <a:t>Metadata</a:t>
            </a:r>
            <a:endParaRPr lang="en-US" dirty="0"/>
          </a:p>
        </p:txBody>
      </p:sp>
      <p:sp>
        <p:nvSpPr>
          <p:cNvPr id="12" name="Rectangle 11"/>
          <p:cNvSpPr/>
          <p:nvPr/>
        </p:nvSpPr>
        <p:spPr>
          <a:xfrm>
            <a:off x="726186" y="3374708"/>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Datasets</a:t>
            </a:r>
            <a:endParaRPr lang="en-US" dirty="0"/>
          </a:p>
        </p:txBody>
      </p:sp>
      <p:cxnSp>
        <p:nvCxnSpPr>
          <p:cNvPr id="13" name="Straight Arrow Connector 12"/>
          <p:cNvCxnSpPr/>
          <p:nvPr/>
        </p:nvCxnSpPr>
        <p:spPr>
          <a:xfrm>
            <a:off x="1945386" y="3858895"/>
            <a:ext cx="76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a:off x="4243578" y="4081590"/>
            <a:ext cx="1659637" cy="89566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flipV="1">
            <a:off x="4286251" y="2892869"/>
            <a:ext cx="1616963" cy="798579"/>
          </a:xfrm>
          <a:prstGeom prst="bentConnector3">
            <a:avLst>
              <a:gd name="adj1" fmla="val 47738"/>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125855" y="1409422"/>
            <a:ext cx="1922145" cy="369332"/>
          </a:xfrm>
          <a:prstGeom prst="rect">
            <a:avLst/>
          </a:prstGeom>
          <a:noFill/>
        </p:spPr>
        <p:txBody>
          <a:bodyPr wrap="square" rtlCol="0">
            <a:spAutoFit/>
          </a:bodyPr>
          <a:lstStyle/>
          <a:p>
            <a:pPr algn="ctr"/>
            <a:r>
              <a:rPr lang="en-US" i="1" dirty="0" smtClean="0"/>
              <a:t>Staging Area</a:t>
            </a:r>
            <a:endParaRPr lang="en-US" i="1" dirty="0"/>
          </a:p>
        </p:txBody>
      </p:sp>
      <p:sp>
        <p:nvSpPr>
          <p:cNvPr id="17" name="TextBox 16"/>
          <p:cNvSpPr txBox="1"/>
          <p:nvPr/>
        </p:nvSpPr>
        <p:spPr>
          <a:xfrm>
            <a:off x="5236084" y="1372267"/>
            <a:ext cx="1856613" cy="369332"/>
          </a:xfrm>
          <a:prstGeom prst="rect">
            <a:avLst/>
          </a:prstGeom>
          <a:noFill/>
        </p:spPr>
        <p:txBody>
          <a:bodyPr wrap="square" rtlCol="0">
            <a:spAutoFit/>
          </a:bodyPr>
          <a:lstStyle/>
          <a:p>
            <a:pPr algn="ctr"/>
            <a:r>
              <a:rPr lang="en-US" i="1" dirty="0" smtClean="0"/>
              <a:t>Public Facing</a:t>
            </a:r>
            <a:endParaRPr lang="en-US" i="1" dirty="0"/>
          </a:p>
        </p:txBody>
      </p:sp>
      <p:cxnSp>
        <p:nvCxnSpPr>
          <p:cNvPr id="18" name="Straight Connector 17"/>
          <p:cNvCxnSpPr/>
          <p:nvPr/>
        </p:nvCxnSpPr>
        <p:spPr>
          <a:xfrm>
            <a:off x="4191000" y="1219200"/>
            <a:ext cx="0" cy="541020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 name="Up-Down Arrow 1"/>
          <p:cNvSpPr/>
          <p:nvPr/>
        </p:nvSpPr>
        <p:spPr>
          <a:xfrm>
            <a:off x="6627114" y="3374707"/>
            <a:ext cx="381000" cy="96837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6727507" y="3598163"/>
            <a:ext cx="1856613" cy="369332"/>
          </a:xfrm>
          <a:prstGeom prst="rect">
            <a:avLst/>
          </a:prstGeom>
          <a:noFill/>
        </p:spPr>
        <p:txBody>
          <a:bodyPr wrap="square" rtlCol="0">
            <a:spAutoFit/>
          </a:bodyPr>
          <a:lstStyle/>
          <a:p>
            <a:pPr algn="ctr"/>
            <a:r>
              <a:rPr lang="en-US" i="1" dirty="0" smtClean="0">
                <a:solidFill>
                  <a:schemeClr val="bg2">
                    <a:lumMod val="50000"/>
                  </a:schemeClr>
                </a:solidFill>
              </a:rPr>
              <a:t>User switches</a:t>
            </a:r>
            <a:endParaRPr lang="en-US" i="1" dirty="0">
              <a:solidFill>
                <a:schemeClr val="bg2">
                  <a:lumMod val="50000"/>
                </a:schemeClr>
              </a:solidFill>
            </a:endParaRPr>
          </a:p>
        </p:txBody>
      </p:sp>
      <p:sp>
        <p:nvSpPr>
          <p:cNvPr id="6" name="Rectangle 5"/>
          <p:cNvSpPr/>
          <p:nvPr/>
        </p:nvSpPr>
        <p:spPr>
          <a:xfrm>
            <a:off x="4243577" y="3789872"/>
            <a:ext cx="1659638" cy="283952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541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2000" fill="hold" grpId="0" nodeType="clickEffect">
                                  <p:stCondLst>
                                    <p:cond delay="1000"/>
                                  </p:stCondLst>
                                  <p:childTnLst>
                                    <p:animEffect transition="out" filter="fade">
                                      <p:cBhvr>
                                        <p:cTn id="6" dur="1000" tmFilter="0, 0; .2, .5; .8, .5; 1, 0"/>
                                        <p:tgtEl>
                                          <p:spTgt spid="10"/>
                                        </p:tgtEl>
                                      </p:cBhvr>
                                    </p:animEffect>
                                    <p:animScale>
                                      <p:cBhvr>
                                        <p:cTn id="7"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22</a:t>
            </a:fld>
            <a:endParaRPr lang="en-US" dirty="0"/>
          </a:p>
        </p:txBody>
      </p:sp>
      <p:sp>
        <p:nvSpPr>
          <p:cNvPr id="5" name="Title 2"/>
          <p:cNvSpPr>
            <a:spLocks noGrp="1"/>
          </p:cNvSpPr>
          <p:nvPr>
            <p:ph type="title"/>
          </p:nvPr>
        </p:nvSpPr>
        <p:spPr>
          <a:xfrm>
            <a:off x="1143000" y="381000"/>
            <a:ext cx="8001000" cy="685800"/>
          </a:xfrm>
        </p:spPr>
        <p:txBody>
          <a:bodyPr/>
          <a:lstStyle/>
          <a:p>
            <a:r>
              <a:rPr lang="en-US" dirty="0"/>
              <a:t>Authentication and Attribution</a:t>
            </a:r>
          </a:p>
        </p:txBody>
      </p:sp>
      <p:sp>
        <p:nvSpPr>
          <p:cNvPr id="6" name="Text Placeholder 2"/>
          <p:cNvSpPr>
            <a:spLocks noGrp="1"/>
          </p:cNvSpPr>
          <p:nvPr>
            <p:ph type="body" sz="quarter" idx="13"/>
          </p:nvPr>
        </p:nvSpPr>
        <p:spPr>
          <a:xfrm>
            <a:off x="228600" y="1295400"/>
            <a:ext cx="8678863" cy="3998913"/>
          </a:xfrm>
        </p:spPr>
        <p:txBody>
          <a:bodyPr>
            <a:normAutofit fontScale="92500" lnSpcReduction="10000"/>
          </a:bodyPr>
          <a:lstStyle/>
          <a:p>
            <a:r>
              <a:rPr lang="en-US" dirty="0"/>
              <a:t>When opening up contributions to a wide audience, how to triage </a:t>
            </a:r>
            <a:r>
              <a:rPr lang="en-US" dirty="0" smtClean="0"/>
              <a:t>between </a:t>
            </a:r>
            <a:r>
              <a:rPr lang="en-US" dirty="0"/>
              <a:t>“rants”  and meaningful contributions?</a:t>
            </a:r>
          </a:p>
          <a:p>
            <a:r>
              <a:rPr lang="en-US" dirty="0"/>
              <a:t>Use of ORCID (academic network) for authentication</a:t>
            </a:r>
          </a:p>
          <a:p>
            <a:r>
              <a:rPr lang="en-US" dirty="0"/>
              <a:t>Public attribution with link to (verified) academic ID is key for positive feedback (your effort is recognized) and prevention of negative contribution (your rant is traceable to you!) </a:t>
            </a:r>
          </a:p>
        </p:txBody>
      </p:sp>
    </p:spTree>
    <p:extLst>
      <p:ext uri="{BB962C8B-B14F-4D97-AF65-F5344CB8AC3E}">
        <p14:creationId xmlns:p14="http://schemas.microsoft.com/office/powerpoint/2010/main" val="10331801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0" y="1295400"/>
            <a:ext cx="8678863" cy="3998913"/>
          </a:xfrm>
        </p:spPr>
        <p:txBody>
          <a:bodyPr>
            <a:normAutofit/>
          </a:bodyPr>
          <a:lstStyle/>
          <a:p>
            <a:r>
              <a:rPr lang="en-US" sz="2800" dirty="0"/>
              <a:t>Supports OpenID and OAuth2</a:t>
            </a:r>
          </a:p>
          <a:p>
            <a:pPr lvl="1"/>
            <a:r>
              <a:rPr lang="en-US" sz="2400" dirty="0"/>
              <a:t>Currently using Google and </a:t>
            </a:r>
            <a:r>
              <a:rPr lang="en-US" sz="2400" dirty="0" smtClean="0"/>
              <a:t>ORCID with </a:t>
            </a:r>
            <a:r>
              <a:rPr lang="en-US" sz="2400" dirty="0"/>
              <a:t>OAuth2</a:t>
            </a:r>
          </a:p>
          <a:p>
            <a:pPr lvl="1"/>
            <a:r>
              <a:rPr lang="en-US" sz="2400" dirty="0"/>
              <a:t>Developing connectors to work with additional providers</a:t>
            </a:r>
          </a:p>
          <a:p>
            <a:r>
              <a:rPr lang="en-US" sz="2800" dirty="0"/>
              <a:t>CED</a:t>
            </a:r>
            <a:r>
              <a:rPr lang="en-US" sz="2800" baseline="30000" dirty="0"/>
              <a:t>2</a:t>
            </a:r>
            <a:r>
              <a:rPr lang="en-US" sz="2800" dirty="0"/>
              <a:t>AR handles identity management</a:t>
            </a:r>
            <a:br>
              <a:rPr lang="en-US" sz="2800" dirty="0"/>
            </a:br>
            <a:endParaRPr lang="en-US" sz="2800" dirty="0"/>
          </a:p>
          <a:p>
            <a:pPr marL="0" indent="0">
              <a:buNone/>
            </a:pPr>
            <a:endParaRPr lang="en-US" sz="2800" dirty="0"/>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Authentication</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23</a:t>
            </a:fld>
            <a:endParaRPr lang="en-US" dirty="0"/>
          </a:p>
        </p:txBody>
      </p:sp>
      <p:pic>
        <p:nvPicPr>
          <p:cNvPr id="5" name="Picture 4"/>
          <p:cNvPicPr>
            <a:picLocks noChangeAspect="1"/>
          </p:cNvPicPr>
          <p:nvPr/>
        </p:nvPicPr>
        <p:blipFill>
          <a:blip r:embed="rId3"/>
          <a:stretch>
            <a:fillRect/>
          </a:stretch>
        </p:blipFill>
        <p:spPr>
          <a:xfrm>
            <a:off x="1143000" y="3657600"/>
            <a:ext cx="6800088" cy="2221944"/>
          </a:xfrm>
          <a:prstGeom prst="rect">
            <a:avLst/>
          </a:prstGeom>
        </p:spPr>
      </p:pic>
    </p:spTree>
    <p:extLst>
      <p:ext uri="{BB962C8B-B14F-4D97-AF65-F5344CB8AC3E}">
        <p14:creationId xmlns:p14="http://schemas.microsoft.com/office/powerpoint/2010/main" val="18473012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Basic Information Flow</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24</a:t>
            </a:fld>
            <a:endParaRPr lang="en-US" dirty="0"/>
          </a:p>
        </p:txBody>
      </p:sp>
      <p:sp>
        <p:nvSpPr>
          <p:cNvPr id="7"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15554C-9387-4378-80C2-5F7076CAC952}" type="slidenum">
              <a:rPr lang="en-US" smtClean="0"/>
              <a:pPr/>
              <a:t>24</a:t>
            </a:fld>
            <a:endParaRPr lang="en-US" dirty="0"/>
          </a:p>
        </p:txBody>
      </p:sp>
      <p:sp>
        <p:nvSpPr>
          <p:cNvPr id="9" name="Rectangle 8"/>
          <p:cNvSpPr/>
          <p:nvPr/>
        </p:nvSpPr>
        <p:spPr>
          <a:xfrm>
            <a:off x="5979414" y="2307908"/>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Official</a:t>
            </a:r>
          </a:p>
          <a:p>
            <a:pPr algn="ctr"/>
            <a:r>
              <a:rPr lang="en-US" dirty="0" smtClean="0"/>
              <a:t>Metadata</a:t>
            </a:r>
            <a:endParaRPr lang="en-US" dirty="0"/>
          </a:p>
        </p:txBody>
      </p:sp>
      <p:sp>
        <p:nvSpPr>
          <p:cNvPr id="10" name="Rectangle 9"/>
          <p:cNvSpPr/>
          <p:nvPr/>
        </p:nvSpPr>
        <p:spPr>
          <a:xfrm>
            <a:off x="5979414" y="4493069"/>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Crowdsourced</a:t>
            </a:r>
          </a:p>
          <a:p>
            <a:pPr algn="ctr"/>
            <a:r>
              <a:rPr lang="en-US" dirty="0" smtClean="0"/>
              <a:t>Metadata</a:t>
            </a:r>
            <a:endParaRPr lang="en-US" dirty="0"/>
          </a:p>
        </p:txBody>
      </p:sp>
      <p:sp>
        <p:nvSpPr>
          <p:cNvPr id="11" name="Rectangle 10"/>
          <p:cNvSpPr/>
          <p:nvPr/>
        </p:nvSpPr>
        <p:spPr>
          <a:xfrm>
            <a:off x="2783586" y="3374707"/>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Internal</a:t>
            </a:r>
          </a:p>
          <a:p>
            <a:pPr algn="ctr"/>
            <a:r>
              <a:rPr lang="en-US" dirty="0" smtClean="0"/>
              <a:t>Metadata</a:t>
            </a:r>
            <a:endParaRPr lang="en-US" dirty="0"/>
          </a:p>
        </p:txBody>
      </p:sp>
      <p:sp>
        <p:nvSpPr>
          <p:cNvPr id="12" name="Rectangle 11"/>
          <p:cNvSpPr/>
          <p:nvPr/>
        </p:nvSpPr>
        <p:spPr>
          <a:xfrm>
            <a:off x="726186" y="3374708"/>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Datasets</a:t>
            </a:r>
            <a:endParaRPr lang="en-US" dirty="0"/>
          </a:p>
        </p:txBody>
      </p:sp>
      <p:cxnSp>
        <p:nvCxnSpPr>
          <p:cNvPr id="13" name="Straight Arrow Connector 12"/>
          <p:cNvCxnSpPr/>
          <p:nvPr/>
        </p:nvCxnSpPr>
        <p:spPr>
          <a:xfrm>
            <a:off x="1945386" y="3858895"/>
            <a:ext cx="76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a:off x="4243578" y="4081590"/>
            <a:ext cx="1659637" cy="89566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flipV="1">
            <a:off x="4286251" y="2892869"/>
            <a:ext cx="1616963" cy="798579"/>
          </a:xfrm>
          <a:prstGeom prst="bentConnector3">
            <a:avLst>
              <a:gd name="adj1" fmla="val 47738"/>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125855" y="1409422"/>
            <a:ext cx="1922145" cy="369332"/>
          </a:xfrm>
          <a:prstGeom prst="rect">
            <a:avLst/>
          </a:prstGeom>
          <a:noFill/>
        </p:spPr>
        <p:txBody>
          <a:bodyPr wrap="square" rtlCol="0">
            <a:spAutoFit/>
          </a:bodyPr>
          <a:lstStyle/>
          <a:p>
            <a:pPr algn="ctr"/>
            <a:r>
              <a:rPr lang="en-US" i="1" dirty="0" smtClean="0"/>
              <a:t>Staging Area</a:t>
            </a:r>
            <a:endParaRPr lang="en-US" i="1" dirty="0"/>
          </a:p>
        </p:txBody>
      </p:sp>
      <p:sp>
        <p:nvSpPr>
          <p:cNvPr id="17" name="TextBox 16"/>
          <p:cNvSpPr txBox="1"/>
          <p:nvPr/>
        </p:nvSpPr>
        <p:spPr>
          <a:xfrm>
            <a:off x="5236084" y="1372267"/>
            <a:ext cx="1856613" cy="369332"/>
          </a:xfrm>
          <a:prstGeom prst="rect">
            <a:avLst/>
          </a:prstGeom>
          <a:noFill/>
        </p:spPr>
        <p:txBody>
          <a:bodyPr wrap="square" rtlCol="0">
            <a:spAutoFit/>
          </a:bodyPr>
          <a:lstStyle/>
          <a:p>
            <a:pPr algn="ctr"/>
            <a:r>
              <a:rPr lang="en-US" i="1" dirty="0" smtClean="0"/>
              <a:t>Public Facing</a:t>
            </a:r>
            <a:endParaRPr lang="en-US" i="1" dirty="0"/>
          </a:p>
        </p:txBody>
      </p:sp>
      <p:cxnSp>
        <p:nvCxnSpPr>
          <p:cNvPr id="18" name="Straight Connector 17"/>
          <p:cNvCxnSpPr/>
          <p:nvPr/>
        </p:nvCxnSpPr>
        <p:spPr>
          <a:xfrm>
            <a:off x="4191000" y="1219200"/>
            <a:ext cx="0" cy="541020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 name="Up-Down Arrow 1"/>
          <p:cNvSpPr/>
          <p:nvPr/>
        </p:nvSpPr>
        <p:spPr>
          <a:xfrm>
            <a:off x="6627114" y="3374707"/>
            <a:ext cx="381000" cy="96837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6727507" y="3598163"/>
            <a:ext cx="1856613" cy="369332"/>
          </a:xfrm>
          <a:prstGeom prst="rect">
            <a:avLst/>
          </a:prstGeom>
          <a:noFill/>
        </p:spPr>
        <p:txBody>
          <a:bodyPr wrap="square" rtlCol="0">
            <a:spAutoFit/>
          </a:bodyPr>
          <a:lstStyle/>
          <a:p>
            <a:pPr algn="ctr"/>
            <a:r>
              <a:rPr lang="en-US" i="1" dirty="0" smtClean="0">
                <a:solidFill>
                  <a:schemeClr val="bg2">
                    <a:lumMod val="50000"/>
                  </a:schemeClr>
                </a:solidFill>
              </a:rPr>
              <a:t>User switches</a:t>
            </a:r>
            <a:endParaRPr lang="en-US" i="1" dirty="0">
              <a:solidFill>
                <a:schemeClr val="bg2">
                  <a:lumMod val="50000"/>
                </a:schemeClr>
              </a:solidFill>
            </a:endParaRPr>
          </a:p>
        </p:txBody>
      </p:sp>
    </p:spTree>
    <p:extLst>
      <p:ext uri="{BB962C8B-B14F-4D97-AF65-F5344CB8AC3E}">
        <p14:creationId xmlns:p14="http://schemas.microsoft.com/office/powerpoint/2010/main" val="313983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2000" fill="hold" nodeType="clickEffect">
                                  <p:stCondLst>
                                    <p:cond delay="0"/>
                                  </p:stCondLst>
                                  <p:childTnLst>
                                    <p:animEffect transition="out" filter="fade">
                                      <p:cBhvr>
                                        <p:cTn id="6" dur="1000" tmFilter="0, 0; .2, .5; .8, .5; 1, 0"/>
                                        <p:tgtEl>
                                          <p:spTgt spid="14"/>
                                        </p:tgtEl>
                                      </p:cBhvr>
                                    </p:animEffect>
                                    <p:animScale>
                                      <p:cBhvr>
                                        <p:cTn id="7" dur="50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Combining Knowledge: Merging</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25</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2669942"/>
            <a:ext cx="4191585" cy="2648320"/>
          </a:xfrm>
          <a:prstGeom prst="rect">
            <a:avLst/>
          </a:prstGeom>
        </p:spPr>
      </p:pic>
      <p:sp>
        <p:nvSpPr>
          <p:cNvPr id="6" name="Text Placeholder 1"/>
          <p:cNvSpPr>
            <a:spLocks noGrp="1"/>
          </p:cNvSpPr>
          <p:nvPr>
            <p:ph type="body" sz="quarter" idx="13"/>
          </p:nvPr>
        </p:nvSpPr>
        <p:spPr>
          <a:xfrm>
            <a:off x="304800" y="1295400"/>
            <a:ext cx="8678863" cy="3998913"/>
          </a:xfrm>
        </p:spPr>
        <p:txBody>
          <a:bodyPr>
            <a:normAutofit/>
          </a:bodyPr>
          <a:lstStyle/>
          <a:p>
            <a:r>
              <a:rPr lang="en-US" sz="2800" dirty="0" smtClean="0"/>
              <a:t>Curators are given an interface to merge crowdsourced documentation with official</a:t>
            </a:r>
            <a:endParaRPr lang="en-US" sz="2800" dirty="0"/>
          </a:p>
        </p:txBody>
      </p:sp>
    </p:spTree>
    <p:extLst>
      <p:ext uri="{BB962C8B-B14F-4D97-AF65-F5344CB8AC3E}">
        <p14:creationId xmlns:p14="http://schemas.microsoft.com/office/powerpoint/2010/main" val="39424294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Combining Knowledge: Merging</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26</a:t>
            </a:fld>
            <a:endParaRPr lang="en-US" dirty="0"/>
          </a:p>
        </p:txBody>
      </p:sp>
      <p:pic>
        <p:nvPicPr>
          <p:cNvPr id="7" name="Picture 6"/>
          <p:cNvPicPr>
            <a:picLocks noChangeAspect="1"/>
          </p:cNvPicPr>
          <p:nvPr/>
        </p:nvPicPr>
        <p:blipFill>
          <a:blip r:embed="rId3"/>
          <a:stretch>
            <a:fillRect/>
          </a:stretch>
        </p:blipFill>
        <p:spPr>
          <a:xfrm>
            <a:off x="304800" y="1600200"/>
            <a:ext cx="8686800" cy="2759075"/>
          </a:xfrm>
          <a:prstGeom prst="rect">
            <a:avLst/>
          </a:prstGeom>
        </p:spPr>
      </p:pic>
    </p:spTree>
    <p:extLst>
      <p:ext uri="{BB962C8B-B14F-4D97-AF65-F5344CB8AC3E}">
        <p14:creationId xmlns:p14="http://schemas.microsoft.com/office/powerpoint/2010/main" val="27451677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Combining Knowledge: Merging</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27</a:t>
            </a:fld>
            <a:endParaRPr lang="en-US" dirty="0"/>
          </a:p>
        </p:txBody>
      </p:sp>
      <p:pic>
        <p:nvPicPr>
          <p:cNvPr id="9" name="Picture 8"/>
          <p:cNvPicPr>
            <a:picLocks noChangeAspect="1"/>
          </p:cNvPicPr>
          <p:nvPr/>
        </p:nvPicPr>
        <p:blipFill>
          <a:blip r:embed="rId3"/>
          <a:stretch>
            <a:fillRect/>
          </a:stretch>
        </p:blipFill>
        <p:spPr>
          <a:xfrm>
            <a:off x="152400" y="1301261"/>
            <a:ext cx="8848725" cy="4820628"/>
          </a:xfrm>
          <a:prstGeom prst="rect">
            <a:avLst/>
          </a:prstGeom>
        </p:spPr>
      </p:pic>
    </p:spTree>
    <p:extLst>
      <p:ext uri="{BB962C8B-B14F-4D97-AF65-F5344CB8AC3E}">
        <p14:creationId xmlns:p14="http://schemas.microsoft.com/office/powerpoint/2010/main" val="14083827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normAutofit/>
          </a:bodyPr>
          <a:lstStyle/>
          <a:p>
            <a:r>
              <a:rPr lang="en-US" dirty="0" smtClean="0"/>
              <a:t>Combining Knowledge: Citations</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28</a:t>
            </a:fld>
            <a:endParaRPr lang="en-US" dirty="0"/>
          </a:p>
        </p:txBody>
      </p:sp>
      <p:pic>
        <p:nvPicPr>
          <p:cNvPr id="8" name="Picture 7"/>
          <p:cNvPicPr>
            <a:picLocks noChangeAspect="1"/>
          </p:cNvPicPr>
          <p:nvPr/>
        </p:nvPicPr>
        <p:blipFill>
          <a:blip r:embed="rId3"/>
          <a:stretch>
            <a:fillRect/>
          </a:stretch>
        </p:blipFill>
        <p:spPr>
          <a:xfrm>
            <a:off x="990600" y="1929900"/>
            <a:ext cx="7162800" cy="4426450"/>
          </a:xfrm>
          <a:prstGeom prst="rect">
            <a:avLst/>
          </a:prstGeom>
        </p:spPr>
      </p:pic>
      <p:sp>
        <p:nvSpPr>
          <p:cNvPr id="9" name="Text Placeholder 1"/>
          <p:cNvSpPr>
            <a:spLocks noGrp="1"/>
          </p:cNvSpPr>
          <p:nvPr>
            <p:ph type="body" sz="quarter" idx="13"/>
          </p:nvPr>
        </p:nvSpPr>
        <p:spPr>
          <a:xfrm>
            <a:off x="304800" y="1295400"/>
            <a:ext cx="8678863" cy="3998913"/>
          </a:xfrm>
        </p:spPr>
        <p:txBody>
          <a:bodyPr>
            <a:normAutofit/>
          </a:bodyPr>
          <a:lstStyle/>
          <a:p>
            <a:r>
              <a:rPr lang="en-US" sz="2800" dirty="0" smtClean="0"/>
              <a:t>Contributors can be tracked for each of their changes</a:t>
            </a:r>
            <a:endParaRPr lang="en-US" sz="2800" dirty="0"/>
          </a:p>
        </p:txBody>
      </p:sp>
    </p:spTree>
    <p:extLst>
      <p:ext uri="{BB962C8B-B14F-4D97-AF65-F5344CB8AC3E}">
        <p14:creationId xmlns:p14="http://schemas.microsoft.com/office/powerpoint/2010/main" val="36873664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29</a:t>
            </a:fld>
            <a:endParaRPr lang="en-US" dirty="0"/>
          </a:p>
        </p:txBody>
      </p:sp>
      <p:pic>
        <p:nvPicPr>
          <p:cNvPr id="7" name="Picture 6"/>
          <p:cNvPicPr>
            <a:picLocks noChangeAspect="1"/>
          </p:cNvPicPr>
          <p:nvPr/>
        </p:nvPicPr>
        <p:blipFill>
          <a:blip r:embed="rId2"/>
          <a:stretch>
            <a:fillRect/>
          </a:stretch>
        </p:blipFill>
        <p:spPr>
          <a:xfrm>
            <a:off x="838200" y="1295400"/>
            <a:ext cx="7486650" cy="5181600"/>
          </a:xfrm>
          <a:prstGeom prst="rect">
            <a:avLst/>
          </a:prstGeom>
        </p:spPr>
      </p:pic>
      <p:sp>
        <p:nvSpPr>
          <p:cNvPr id="4" name="Title 2"/>
          <p:cNvSpPr>
            <a:spLocks noGrp="1"/>
          </p:cNvSpPr>
          <p:nvPr>
            <p:ph type="title"/>
          </p:nvPr>
        </p:nvSpPr>
        <p:spPr>
          <a:xfrm>
            <a:off x="1143000" y="381000"/>
            <a:ext cx="8001000" cy="685800"/>
          </a:xfrm>
        </p:spPr>
        <p:txBody>
          <a:bodyPr>
            <a:normAutofit/>
          </a:bodyPr>
          <a:lstStyle/>
          <a:p>
            <a:r>
              <a:rPr lang="en-US" dirty="0" smtClean="0"/>
              <a:t>Combining Knowledge: Citations</a:t>
            </a:r>
            <a:endParaRPr lang="en-US" dirty="0"/>
          </a:p>
        </p:txBody>
      </p:sp>
    </p:spTree>
    <p:extLst>
      <p:ext uri="{BB962C8B-B14F-4D97-AF65-F5344CB8AC3E}">
        <p14:creationId xmlns:p14="http://schemas.microsoft.com/office/powerpoint/2010/main" val="14230266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0" y="1295400"/>
            <a:ext cx="8678863" cy="3998913"/>
          </a:xfrm>
        </p:spPr>
        <p:txBody>
          <a:bodyPr>
            <a:normAutofit/>
          </a:bodyPr>
          <a:lstStyle/>
          <a:p>
            <a:r>
              <a:rPr lang="en-US" sz="2800" dirty="0" smtClean="0"/>
              <a:t>Provide easy-to-use tools and interfaces to structured metadata</a:t>
            </a:r>
          </a:p>
          <a:p>
            <a:r>
              <a:rPr lang="en-US" sz="2800" dirty="0" smtClean="0"/>
              <a:t>Rely on open standards, namely the Data Documentation Initiative (DDI) schema</a:t>
            </a:r>
          </a:p>
          <a:p>
            <a:r>
              <a:rPr lang="en-US" sz="2800" dirty="0" smtClean="0"/>
              <a:t>Build infrastructure that enables data curators to leverage community-driven input to official documentation</a:t>
            </a:r>
          </a:p>
          <a:p>
            <a:pPr marL="0" indent="0">
              <a:buNone/>
            </a:pPr>
            <a:endParaRPr lang="en-US" sz="2800" dirty="0"/>
          </a:p>
          <a:p>
            <a:endParaRPr lang="en-US" sz="2800" dirty="0" smtClean="0">
              <a:solidFill>
                <a:srgbClr val="0070C0"/>
              </a:solidFill>
            </a:endParaRPr>
          </a:p>
          <a:p>
            <a:endParaRPr lang="en-US" sz="2800" dirty="0">
              <a:solidFill>
                <a:srgbClr val="0070C0"/>
              </a:solidFill>
            </a:endParaRPr>
          </a:p>
          <a:p>
            <a:endParaRPr lang="en-US" sz="2800" dirty="0" smtClean="0"/>
          </a:p>
        </p:txBody>
      </p:sp>
      <p:sp>
        <p:nvSpPr>
          <p:cNvPr id="3" name="Title 2"/>
          <p:cNvSpPr>
            <a:spLocks noGrp="1"/>
          </p:cNvSpPr>
          <p:nvPr>
            <p:ph type="title"/>
          </p:nvPr>
        </p:nvSpPr>
        <p:spPr>
          <a:xfrm>
            <a:off x="1143000" y="381000"/>
            <a:ext cx="8001000" cy="685800"/>
          </a:xfrm>
        </p:spPr>
        <p:txBody>
          <a:bodyPr/>
          <a:lstStyle/>
          <a:p>
            <a:r>
              <a:rPr lang="en-US" dirty="0" smtClean="0"/>
              <a:t>Our Approach</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3</a:t>
            </a:fld>
            <a:endParaRPr lang="en-US" dirty="0"/>
          </a:p>
        </p:txBody>
      </p:sp>
    </p:spTree>
    <p:extLst>
      <p:ext uri="{BB962C8B-B14F-4D97-AF65-F5344CB8AC3E}">
        <p14:creationId xmlns:p14="http://schemas.microsoft.com/office/powerpoint/2010/main" val="30251438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7417" y="6005512"/>
            <a:ext cx="8678863" cy="533400"/>
          </a:xfrm>
        </p:spPr>
        <p:txBody>
          <a:bodyPr>
            <a:normAutofit/>
          </a:bodyPr>
          <a:lstStyle/>
          <a:p>
            <a:pPr marL="0" indent="0">
              <a:buNone/>
            </a:pPr>
            <a:r>
              <a:rPr lang="en-US" sz="2400" dirty="0"/>
              <a:t>Try for </a:t>
            </a:r>
            <a:r>
              <a:rPr lang="en-US" sz="2400" dirty="0" smtClean="0"/>
              <a:t>yourself: </a:t>
            </a:r>
            <a:r>
              <a:rPr lang="en-US" sz="2400" i="1" dirty="0" smtClean="0">
                <a:hlinkClick r:id="rId5"/>
              </a:rPr>
              <a:t>http</a:t>
            </a:r>
            <a:r>
              <a:rPr lang="en-US" sz="2400" i="1" dirty="0">
                <a:hlinkClick r:id="rId5"/>
              </a:rPr>
              <a:t>://demo.ncrn.cornell.edu</a:t>
            </a:r>
            <a:r>
              <a:rPr lang="en-US" sz="2400" i="1" dirty="0"/>
              <a:t> </a:t>
            </a:r>
          </a:p>
        </p:txBody>
      </p:sp>
      <p:sp>
        <p:nvSpPr>
          <p:cNvPr id="3" name="Title 2"/>
          <p:cNvSpPr>
            <a:spLocks noGrp="1"/>
          </p:cNvSpPr>
          <p:nvPr>
            <p:ph type="title"/>
          </p:nvPr>
        </p:nvSpPr>
        <p:spPr>
          <a:xfrm>
            <a:off x="1143000" y="381000"/>
            <a:ext cx="8001000" cy="685800"/>
          </a:xfrm>
        </p:spPr>
        <p:txBody>
          <a:bodyPr/>
          <a:lstStyle/>
          <a:p>
            <a:r>
              <a:rPr lang="en-US" dirty="0" smtClean="0"/>
              <a:t>Demo</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30</a:t>
            </a:fld>
            <a:endParaRPr lang="en-US" dirty="0"/>
          </a:p>
        </p:txBody>
      </p:sp>
      <p:pic>
        <p:nvPicPr>
          <p:cNvPr id="5" name="SNAG_Program-00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417" y="1198563"/>
            <a:ext cx="9144000" cy="4319587"/>
          </a:xfrm>
          <a:prstGeom prst="rect">
            <a:avLst/>
          </a:prstGeom>
        </p:spPr>
      </p:pic>
    </p:spTree>
    <p:extLst>
      <p:ext uri="{BB962C8B-B14F-4D97-AF65-F5344CB8AC3E}">
        <p14:creationId xmlns:p14="http://schemas.microsoft.com/office/powerpoint/2010/main" val="16414257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0" y="1295400"/>
            <a:ext cx="8678863" cy="3998913"/>
          </a:xfrm>
        </p:spPr>
        <p:txBody>
          <a:bodyPr>
            <a:normAutofit/>
          </a:bodyPr>
          <a:lstStyle/>
          <a:p>
            <a:r>
              <a:rPr lang="en-US" sz="2800" dirty="0" smtClean="0"/>
              <a:t>Where are we taking the project?</a:t>
            </a:r>
          </a:p>
          <a:p>
            <a:r>
              <a:rPr lang="en-US" sz="2800" dirty="0" smtClean="0"/>
              <a:t>RePEC</a:t>
            </a:r>
            <a:r>
              <a:rPr lang="en-US" sz="2800" dirty="0"/>
              <a:t> </a:t>
            </a:r>
            <a:r>
              <a:rPr lang="en-US" sz="2800" dirty="0" smtClean="0"/>
              <a:t>integrations?</a:t>
            </a:r>
          </a:p>
          <a:p>
            <a:pPr lvl="1"/>
            <a:r>
              <a:rPr lang="en-US" sz="2400" dirty="0" smtClean="0"/>
              <a:t>Additional authentication tied to existing (document) metadata</a:t>
            </a:r>
          </a:p>
          <a:p>
            <a:pPr lvl="1"/>
            <a:r>
              <a:rPr lang="en-US" sz="2400" dirty="0" smtClean="0"/>
              <a:t>“Claiming” user-created datasets</a:t>
            </a:r>
          </a:p>
          <a:p>
            <a:pPr lvl="1"/>
            <a:r>
              <a:rPr lang="en-US" sz="2400" dirty="0" smtClean="0"/>
              <a:t>Entry-point to discover datasets (data provenance) and therefore need for documentation</a:t>
            </a:r>
          </a:p>
          <a:p>
            <a:endParaRPr lang="en-US" sz="2800" dirty="0"/>
          </a:p>
          <a:p>
            <a:endParaRPr lang="en-US" sz="2800" dirty="0"/>
          </a:p>
          <a:p>
            <a:pPr marL="0" indent="0">
              <a:buNone/>
            </a:pPr>
            <a:endParaRPr lang="en-US" sz="2800" dirty="0"/>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Future Directions</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31</a:t>
            </a:fld>
            <a:endParaRPr lang="en-US" dirty="0"/>
          </a:p>
        </p:txBody>
      </p:sp>
    </p:spTree>
    <p:extLst>
      <p:ext uri="{BB962C8B-B14F-4D97-AF65-F5344CB8AC3E}">
        <p14:creationId xmlns:p14="http://schemas.microsoft.com/office/powerpoint/2010/main" val="15532879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85750" y="1828800"/>
            <a:ext cx="4692650" cy="1371600"/>
          </a:xfrm>
        </p:spPr>
        <p:txBody>
          <a:bodyPr>
            <a:normAutofit/>
          </a:bodyPr>
          <a:lstStyle/>
          <a:p>
            <a:r>
              <a:rPr lang="en-US" dirty="0" smtClean="0"/>
              <a:t>Thank you! </a:t>
            </a:r>
          </a:p>
          <a:p>
            <a:r>
              <a:rPr lang="en-US" dirty="0" smtClean="0"/>
              <a:t>Questions?</a:t>
            </a:r>
            <a:endParaRPr lang="en-US" dirty="0"/>
          </a:p>
        </p:txBody>
      </p:sp>
      <p:sp>
        <p:nvSpPr>
          <p:cNvPr id="5" name="Text Placeholder 1"/>
          <p:cNvSpPr txBox="1">
            <a:spLocks/>
          </p:cNvSpPr>
          <p:nvPr/>
        </p:nvSpPr>
        <p:spPr>
          <a:xfrm>
            <a:off x="152400" y="6019800"/>
            <a:ext cx="5181600" cy="6096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32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ced2ar-devs-l@cornell.edu</a:t>
            </a:r>
          </a:p>
        </p:txBody>
      </p:sp>
      <p:sp>
        <p:nvSpPr>
          <p:cNvPr id="3" name="Slide Number Placeholder 2"/>
          <p:cNvSpPr>
            <a:spLocks noGrp="1"/>
          </p:cNvSpPr>
          <p:nvPr>
            <p:ph type="sldNum" sz="quarter" idx="12"/>
          </p:nvPr>
        </p:nvSpPr>
        <p:spPr/>
        <p:txBody>
          <a:bodyPr/>
          <a:lstStyle/>
          <a:p>
            <a:fld id="{6315554C-9387-4378-80C2-5F7076CAC952}" type="slidenum">
              <a:rPr lang="en-US" smtClean="0"/>
              <a:t>32</a:t>
            </a:fld>
            <a:endParaRPr lang="en-US" dirty="0"/>
          </a:p>
        </p:txBody>
      </p:sp>
    </p:spTree>
    <p:extLst>
      <p:ext uri="{BB962C8B-B14F-4D97-AF65-F5344CB8AC3E}">
        <p14:creationId xmlns:p14="http://schemas.microsoft.com/office/powerpoint/2010/main" val="57909911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15554C-9387-4378-80C2-5F7076CAC952}" type="slidenum">
              <a:rPr lang="en-US" smtClean="0"/>
              <a:t>33</a:t>
            </a:fld>
            <a:endParaRPr lang="en-US" dirty="0"/>
          </a:p>
        </p:txBody>
      </p:sp>
      <p:sp>
        <p:nvSpPr>
          <p:cNvPr id="5" name="Text Placeholder 4"/>
          <p:cNvSpPr>
            <a:spLocks noGrp="1"/>
          </p:cNvSpPr>
          <p:nvPr>
            <p:ph type="body" sz="quarter" idx="13"/>
          </p:nvPr>
        </p:nvSpPr>
        <p:spPr>
          <a:xfrm>
            <a:off x="285750" y="2895600"/>
            <a:ext cx="8678863" cy="990599"/>
          </a:xfrm>
        </p:spPr>
        <p:txBody>
          <a:bodyPr>
            <a:noAutofit/>
          </a:bodyPr>
          <a:lstStyle/>
          <a:p>
            <a:pPr marL="0" indent="0" algn="ctr">
              <a:buNone/>
            </a:pPr>
            <a:r>
              <a:rPr lang="en-US" sz="4000" dirty="0" smtClean="0"/>
              <a:t>Extra Slides</a:t>
            </a:r>
            <a:endParaRPr lang="en-US" sz="4000" dirty="0"/>
          </a:p>
        </p:txBody>
      </p:sp>
    </p:spTree>
    <p:extLst>
      <p:ext uri="{BB962C8B-B14F-4D97-AF65-F5344CB8AC3E}">
        <p14:creationId xmlns:p14="http://schemas.microsoft.com/office/powerpoint/2010/main" val="24208716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0" y="1295400"/>
            <a:ext cx="8678863" cy="3998913"/>
          </a:xfrm>
        </p:spPr>
        <p:txBody>
          <a:bodyPr>
            <a:normAutofit/>
          </a:bodyPr>
          <a:lstStyle/>
          <a:p>
            <a:pPr marL="0" indent="0">
              <a:buNone/>
            </a:pPr>
            <a:r>
              <a:rPr lang="en-US" sz="2800" i="1" u="sng" dirty="0" smtClean="0"/>
              <a:t>What technologies are used to build CED</a:t>
            </a:r>
            <a:r>
              <a:rPr lang="en-US" sz="2800" i="1" u="sng" baseline="30000" dirty="0" smtClean="0"/>
              <a:t>2</a:t>
            </a:r>
            <a:r>
              <a:rPr lang="en-US" sz="2800" i="1" u="sng" dirty="0" smtClean="0"/>
              <a:t>AR</a:t>
            </a:r>
            <a:r>
              <a:rPr lang="en-US" sz="2800" u="sng" dirty="0" smtClean="0"/>
              <a:t>?</a:t>
            </a:r>
          </a:p>
          <a:p>
            <a:r>
              <a:rPr lang="en-US" sz="2800" dirty="0" smtClean="0"/>
              <a:t>Server: Apache/Tomcat</a:t>
            </a:r>
          </a:p>
          <a:p>
            <a:r>
              <a:rPr lang="en-US" sz="2800" dirty="0" smtClean="0"/>
              <a:t>Databases: BaseX and Neo4j</a:t>
            </a:r>
            <a:endParaRPr lang="en-US" sz="2800" dirty="0"/>
          </a:p>
          <a:p>
            <a:r>
              <a:rPr lang="en-US" sz="2800" dirty="0" smtClean="0"/>
              <a:t>Primary Languages/Frameworks:</a:t>
            </a:r>
          </a:p>
          <a:p>
            <a:pPr lvl="1"/>
            <a:r>
              <a:rPr lang="en-US" sz="2400" dirty="0" smtClean="0"/>
              <a:t>Java</a:t>
            </a:r>
          </a:p>
          <a:p>
            <a:pPr lvl="1"/>
            <a:r>
              <a:rPr lang="en-US" sz="2400" dirty="0" smtClean="0"/>
              <a:t>Spring MVC</a:t>
            </a:r>
          </a:p>
          <a:p>
            <a:pPr lvl="1"/>
            <a:r>
              <a:rPr lang="en-US" sz="2400" dirty="0" smtClean="0"/>
              <a:t>Bootstrap, JQuery, LESS</a:t>
            </a:r>
            <a:endParaRPr lang="en-US" sz="2800" dirty="0"/>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Technologies Used</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34</a:t>
            </a:fld>
            <a:endParaRPr lang="en-US" dirty="0"/>
          </a:p>
        </p:txBody>
      </p:sp>
    </p:spTree>
    <p:extLst>
      <p:ext uri="{BB962C8B-B14F-4D97-AF65-F5344CB8AC3E}">
        <p14:creationId xmlns:p14="http://schemas.microsoft.com/office/powerpoint/2010/main" val="16449098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0" y="1295400"/>
            <a:ext cx="8678863" cy="3998913"/>
          </a:xfrm>
        </p:spPr>
        <p:txBody>
          <a:bodyPr>
            <a:normAutofit/>
          </a:bodyPr>
          <a:lstStyle/>
          <a:p>
            <a:r>
              <a:rPr lang="en-US" sz="2800" dirty="0" smtClean="0"/>
              <a:t>Convert data to metadata</a:t>
            </a:r>
          </a:p>
          <a:p>
            <a:r>
              <a:rPr lang="en-US" sz="2800" dirty="0" smtClean="0"/>
              <a:t>Online or offline conversion</a:t>
            </a:r>
          </a:p>
          <a:p>
            <a:r>
              <a:rPr lang="en-US" sz="2800" dirty="0" smtClean="0"/>
              <a:t>Can start with Stata, SPSS, SAS, R, ASCII or a relational DB</a:t>
            </a:r>
          </a:p>
          <a:p>
            <a:r>
              <a:rPr lang="en-US" sz="2800" dirty="0" smtClean="0"/>
              <a:t>We generate DDI 2.5 (codebook)</a:t>
            </a:r>
            <a:endParaRPr lang="en-US" sz="2800" dirty="0"/>
          </a:p>
          <a:p>
            <a:endParaRPr lang="en-US" sz="2800" dirty="0">
              <a:solidFill>
                <a:srgbClr val="0070C0"/>
              </a:solidFill>
            </a:endParaRPr>
          </a:p>
          <a:p>
            <a:endParaRPr lang="en-US" sz="2800" dirty="0">
              <a:solidFill>
                <a:srgbClr val="0070C0"/>
              </a:solidFill>
            </a:endParaRPr>
          </a:p>
          <a:p>
            <a:endParaRPr lang="en-US" sz="2800" dirty="0"/>
          </a:p>
          <a:p>
            <a:endParaRPr lang="en-US" sz="2800" dirty="0" smtClean="0">
              <a:solidFill>
                <a:srgbClr val="0070C0"/>
              </a:solidFill>
            </a:endParaRPr>
          </a:p>
          <a:p>
            <a:endParaRPr lang="en-US" sz="2800" dirty="0">
              <a:solidFill>
                <a:srgbClr val="0070C0"/>
              </a:solidFill>
            </a:endParaRPr>
          </a:p>
          <a:p>
            <a:endParaRPr lang="en-US" sz="2800" dirty="0" smtClean="0"/>
          </a:p>
        </p:txBody>
      </p:sp>
      <p:sp>
        <p:nvSpPr>
          <p:cNvPr id="3" name="Title 2"/>
          <p:cNvSpPr>
            <a:spLocks noGrp="1"/>
          </p:cNvSpPr>
          <p:nvPr>
            <p:ph type="title"/>
          </p:nvPr>
        </p:nvSpPr>
        <p:spPr>
          <a:xfrm>
            <a:off x="1143000" y="381000"/>
            <a:ext cx="8001000" cy="685800"/>
          </a:xfrm>
        </p:spPr>
        <p:txBody>
          <a:bodyPr/>
          <a:lstStyle/>
          <a:p>
            <a:r>
              <a:rPr lang="en-US" dirty="0" smtClean="0"/>
              <a:t>Generating Metadata</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35</a:t>
            </a:fld>
            <a:endParaRPr lang="en-US" dirty="0"/>
          </a:p>
        </p:txBody>
      </p:sp>
    </p:spTree>
    <p:extLst>
      <p:ext uri="{BB962C8B-B14F-4D97-AF65-F5344CB8AC3E}">
        <p14:creationId xmlns:p14="http://schemas.microsoft.com/office/powerpoint/2010/main" val="29553185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0" y="2076324"/>
            <a:ext cx="8610600" cy="3998913"/>
          </a:xfrm>
        </p:spPr>
        <p:txBody>
          <a:bodyPr>
            <a:normAutofit/>
          </a:bodyPr>
          <a:lstStyle/>
          <a:p>
            <a:pPr marL="0" indent="0">
              <a:buNone/>
            </a:pPr>
            <a:r>
              <a:rPr lang="en-US" sz="2400" dirty="0" smtClean="0"/>
              <a:t>The </a:t>
            </a:r>
            <a:r>
              <a:rPr lang="en-US" sz="2400" dirty="0" smtClean="0"/>
              <a:t>Comprehensive </a:t>
            </a:r>
            <a:r>
              <a:rPr lang="en-US" sz="2400" dirty="0"/>
              <a:t>Extensible </a:t>
            </a:r>
            <a:r>
              <a:rPr lang="en-US" sz="2400" dirty="0" smtClean="0"/>
              <a:t>Data </a:t>
            </a:r>
            <a:r>
              <a:rPr lang="en-US" sz="2400" dirty="0" smtClean="0"/>
              <a:t>Documentation and Access Repository</a:t>
            </a:r>
          </a:p>
          <a:p>
            <a:pPr marL="0" indent="0">
              <a:buNone/>
            </a:pPr>
            <a:endParaRPr lang="en-US" sz="2400" dirty="0"/>
          </a:p>
          <a:p>
            <a:endParaRPr lang="en-US" sz="2400" dirty="0" smtClean="0">
              <a:solidFill>
                <a:srgbClr val="0070C0"/>
              </a:solidFill>
            </a:endParaRPr>
          </a:p>
          <a:p>
            <a:endParaRPr lang="en-US" sz="2400" dirty="0">
              <a:solidFill>
                <a:srgbClr val="0070C0"/>
              </a:solidFill>
            </a:endParaRPr>
          </a:p>
          <a:p>
            <a:endParaRPr lang="en-US" sz="2400" dirty="0" smtClean="0"/>
          </a:p>
        </p:txBody>
      </p:sp>
      <p:sp>
        <p:nvSpPr>
          <p:cNvPr id="3" name="Title 2"/>
          <p:cNvSpPr>
            <a:spLocks noGrp="1"/>
          </p:cNvSpPr>
          <p:nvPr>
            <p:ph type="title"/>
          </p:nvPr>
        </p:nvSpPr>
        <p:spPr>
          <a:xfrm>
            <a:off x="1143000" y="381000"/>
            <a:ext cx="8001000" cy="685800"/>
          </a:xfrm>
        </p:spPr>
        <p:txBody>
          <a:bodyPr/>
          <a:lstStyle/>
          <a:p>
            <a:r>
              <a:rPr lang="en-US" dirty="0" smtClean="0"/>
              <a:t>How?</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4</a:t>
            </a:fld>
            <a:endParaRPr lang="en-US" dirty="0"/>
          </a:p>
        </p:txBody>
      </p:sp>
      <p:sp>
        <p:nvSpPr>
          <p:cNvPr id="6" name="Text Placeholder 1"/>
          <p:cNvSpPr txBox="1">
            <a:spLocks/>
          </p:cNvSpPr>
          <p:nvPr/>
        </p:nvSpPr>
        <p:spPr>
          <a:xfrm>
            <a:off x="233554" y="1219200"/>
            <a:ext cx="3048000" cy="9143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accent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accent2"/>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accent2"/>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5400" i="1" dirty="0" smtClean="0"/>
              <a:t>CED</a:t>
            </a:r>
            <a:r>
              <a:rPr lang="en-US" sz="5400" i="1" baseline="30000" dirty="0" smtClean="0"/>
              <a:t>2</a:t>
            </a:r>
            <a:r>
              <a:rPr lang="en-US" sz="5400" i="1" dirty="0" smtClean="0"/>
              <a:t>AR</a:t>
            </a:r>
          </a:p>
        </p:txBody>
      </p:sp>
      <p:pic>
        <p:nvPicPr>
          <p:cNvPr id="2050" name="Picture 2" descr="https://www2.ncrn.cornell.edu/ced2ar-web/images/corne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54" y="5268341"/>
            <a:ext cx="147637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es-dev.ncrn.cornell.edu/ced2ar-web/images/ns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5268341"/>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ddialliance.org/system/files/ddi-log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8821" y="5525961"/>
            <a:ext cx="3810000" cy="91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7096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0" y="1295400"/>
            <a:ext cx="8678863" cy="3998913"/>
          </a:xfrm>
        </p:spPr>
        <p:txBody>
          <a:bodyPr>
            <a:normAutofit/>
          </a:bodyPr>
          <a:lstStyle/>
          <a:p>
            <a:r>
              <a:rPr lang="en-US" sz="2800" dirty="0" smtClean="0"/>
              <a:t>Metadata </a:t>
            </a:r>
            <a:r>
              <a:rPr lang="en-US" sz="2800" dirty="0"/>
              <a:t>curation software</a:t>
            </a:r>
          </a:p>
          <a:p>
            <a:r>
              <a:rPr lang="en-US" sz="2800" dirty="0"/>
              <a:t>Designed for documenting existing </a:t>
            </a:r>
            <a:r>
              <a:rPr lang="en-US" sz="2800" dirty="0" smtClean="0"/>
              <a:t>datasets</a:t>
            </a:r>
            <a:endParaRPr lang="en-US" sz="2800" dirty="0"/>
          </a:p>
          <a:p>
            <a:r>
              <a:rPr lang="en-US" sz="2800" dirty="0"/>
              <a:t>Funded by NSF grant #1131848</a:t>
            </a:r>
            <a:endParaRPr lang="en-US" sz="2800" i="1" dirty="0"/>
          </a:p>
          <a:p>
            <a:r>
              <a:rPr lang="en-US" sz="2800" dirty="0"/>
              <a:t>Online at </a:t>
            </a:r>
            <a:r>
              <a:rPr lang="en-US" sz="2800" dirty="0">
                <a:solidFill>
                  <a:srgbClr val="0070C0"/>
                </a:solidFill>
                <a:hlinkClick r:id="rId3"/>
              </a:rPr>
              <a:t>www2.ncrn.cornell.edu/ced2ar-web</a:t>
            </a:r>
            <a:endParaRPr lang="en-US" sz="2800" dirty="0">
              <a:solidFill>
                <a:srgbClr val="0070C0"/>
              </a:solidFill>
            </a:endParaRPr>
          </a:p>
          <a:p>
            <a:endParaRPr lang="en-US" sz="2800" dirty="0">
              <a:solidFill>
                <a:srgbClr val="0070C0"/>
              </a:solidFill>
            </a:endParaRPr>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a:t>What is CED</a:t>
            </a:r>
            <a:r>
              <a:rPr lang="en-US" baseline="30000" dirty="0"/>
              <a:t>2</a:t>
            </a:r>
            <a:r>
              <a:rPr lang="en-US" dirty="0"/>
              <a:t>AR?</a:t>
            </a:r>
          </a:p>
        </p:txBody>
      </p:sp>
      <p:sp>
        <p:nvSpPr>
          <p:cNvPr id="4" name="Slide Number Placeholder 3"/>
          <p:cNvSpPr>
            <a:spLocks noGrp="1"/>
          </p:cNvSpPr>
          <p:nvPr>
            <p:ph type="sldNum" sz="quarter" idx="12"/>
          </p:nvPr>
        </p:nvSpPr>
        <p:spPr/>
        <p:txBody>
          <a:bodyPr/>
          <a:lstStyle/>
          <a:p>
            <a:fld id="{6315554C-9387-4378-80C2-5F7076CAC952}" type="slidenum">
              <a:rPr lang="en-US" smtClean="0"/>
              <a:t>5</a:t>
            </a:fld>
            <a:endParaRPr lang="en-US" dirty="0"/>
          </a:p>
        </p:txBody>
      </p:sp>
    </p:spTree>
    <p:extLst>
      <p:ext uri="{BB962C8B-B14F-4D97-AF65-F5344CB8AC3E}">
        <p14:creationId xmlns:p14="http://schemas.microsoft.com/office/powerpoint/2010/main" val="24164618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6</a:t>
            </a:fld>
            <a:endParaRPr lang="en-US" dirty="0"/>
          </a:p>
        </p:txBody>
      </p:sp>
      <p:pic>
        <p:nvPicPr>
          <p:cNvPr id="9" name="Picture 8"/>
          <p:cNvPicPr>
            <a:picLocks noChangeAspect="1"/>
          </p:cNvPicPr>
          <p:nvPr/>
        </p:nvPicPr>
        <p:blipFill>
          <a:blip r:embed="rId3"/>
          <a:stretch>
            <a:fillRect/>
          </a:stretch>
        </p:blipFill>
        <p:spPr>
          <a:xfrm>
            <a:off x="1219200" y="958472"/>
            <a:ext cx="6477000" cy="5595680"/>
          </a:xfrm>
          <a:prstGeom prst="rect">
            <a:avLst/>
          </a:prstGeom>
        </p:spPr>
      </p:pic>
      <p:sp>
        <p:nvSpPr>
          <p:cNvPr id="4" name="Title 2"/>
          <p:cNvSpPr>
            <a:spLocks noGrp="1"/>
          </p:cNvSpPr>
          <p:nvPr>
            <p:ph type="title"/>
          </p:nvPr>
        </p:nvSpPr>
        <p:spPr>
          <a:xfrm>
            <a:off x="1143000" y="381000"/>
            <a:ext cx="8001000" cy="685800"/>
          </a:xfrm>
        </p:spPr>
        <p:txBody>
          <a:bodyPr/>
          <a:lstStyle/>
          <a:p>
            <a:r>
              <a:rPr lang="en-US" dirty="0"/>
              <a:t>What is CED</a:t>
            </a:r>
            <a:r>
              <a:rPr lang="en-US" baseline="30000" dirty="0"/>
              <a:t>2</a:t>
            </a:r>
            <a:r>
              <a:rPr lang="en-US" dirty="0"/>
              <a:t>AR?</a:t>
            </a:r>
          </a:p>
        </p:txBody>
      </p:sp>
    </p:spTree>
    <p:extLst>
      <p:ext uri="{BB962C8B-B14F-4D97-AF65-F5344CB8AC3E}">
        <p14:creationId xmlns:p14="http://schemas.microsoft.com/office/powerpoint/2010/main" val="16384098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Basic Information Flow</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7</a:t>
            </a:fld>
            <a:endParaRPr lang="en-US" dirty="0"/>
          </a:p>
        </p:txBody>
      </p:sp>
      <p:sp>
        <p:nvSpPr>
          <p:cNvPr id="7"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15554C-9387-4378-80C2-5F7076CAC952}" type="slidenum">
              <a:rPr lang="en-US" smtClean="0"/>
              <a:pPr/>
              <a:t>7</a:t>
            </a:fld>
            <a:endParaRPr lang="en-US" dirty="0"/>
          </a:p>
        </p:txBody>
      </p:sp>
      <p:grpSp>
        <p:nvGrpSpPr>
          <p:cNvPr id="8" name="Group 7"/>
          <p:cNvGrpSpPr/>
          <p:nvPr/>
        </p:nvGrpSpPr>
        <p:grpSpPr>
          <a:xfrm>
            <a:off x="726186" y="2307908"/>
            <a:ext cx="6929628" cy="3153536"/>
            <a:chOff x="766572" y="1853439"/>
            <a:chExt cx="6929628" cy="3153536"/>
          </a:xfrm>
        </p:grpSpPr>
        <p:sp>
          <p:nvSpPr>
            <p:cNvPr id="9" name="Rectangle 8"/>
            <p:cNvSpPr/>
            <p:nvPr/>
          </p:nvSpPr>
          <p:spPr>
            <a:xfrm>
              <a:off x="6019800" y="1853439"/>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Official</a:t>
              </a:r>
            </a:p>
            <a:p>
              <a:pPr algn="ctr"/>
              <a:r>
                <a:rPr lang="en-US" dirty="0" smtClean="0"/>
                <a:t>Metadata</a:t>
              </a:r>
              <a:endParaRPr lang="en-US" dirty="0"/>
            </a:p>
          </p:txBody>
        </p:sp>
        <p:sp>
          <p:nvSpPr>
            <p:cNvPr id="10" name="Rectangle 9"/>
            <p:cNvSpPr/>
            <p:nvPr/>
          </p:nvSpPr>
          <p:spPr>
            <a:xfrm>
              <a:off x="6019800" y="4038600"/>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Crowdsourced</a:t>
              </a:r>
            </a:p>
            <a:p>
              <a:pPr algn="ctr"/>
              <a:r>
                <a:rPr lang="en-US" dirty="0" smtClean="0"/>
                <a:t>Metadata</a:t>
              </a:r>
              <a:endParaRPr lang="en-US" dirty="0"/>
            </a:p>
          </p:txBody>
        </p:sp>
        <p:sp>
          <p:nvSpPr>
            <p:cNvPr id="11" name="Rectangle 10"/>
            <p:cNvSpPr/>
            <p:nvPr/>
          </p:nvSpPr>
          <p:spPr>
            <a:xfrm>
              <a:off x="2823972" y="2920238"/>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Internal</a:t>
              </a:r>
            </a:p>
            <a:p>
              <a:pPr algn="ctr"/>
              <a:r>
                <a:rPr lang="en-US" dirty="0" smtClean="0"/>
                <a:t>Metadata</a:t>
              </a:r>
              <a:endParaRPr lang="en-US" dirty="0"/>
            </a:p>
          </p:txBody>
        </p:sp>
        <p:sp>
          <p:nvSpPr>
            <p:cNvPr id="12" name="Rectangle 11"/>
            <p:cNvSpPr/>
            <p:nvPr/>
          </p:nvSpPr>
          <p:spPr>
            <a:xfrm>
              <a:off x="766572" y="2920239"/>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Datasets</a:t>
              </a:r>
              <a:endParaRPr lang="en-US" dirty="0"/>
            </a:p>
          </p:txBody>
        </p:sp>
        <p:cxnSp>
          <p:nvCxnSpPr>
            <p:cNvPr id="13" name="Straight Arrow Connector 12"/>
            <p:cNvCxnSpPr/>
            <p:nvPr/>
          </p:nvCxnSpPr>
          <p:spPr>
            <a:xfrm>
              <a:off x="1985772" y="3404426"/>
              <a:ext cx="76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a:off x="4283964" y="3627121"/>
              <a:ext cx="1659637" cy="89566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flipV="1">
              <a:off x="4326637" y="2438400"/>
              <a:ext cx="1616963" cy="798579"/>
            </a:xfrm>
            <a:prstGeom prst="bentConnector3">
              <a:avLst>
                <a:gd name="adj1" fmla="val 47738"/>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1125855" y="1409422"/>
            <a:ext cx="1922145" cy="369332"/>
          </a:xfrm>
          <a:prstGeom prst="rect">
            <a:avLst/>
          </a:prstGeom>
          <a:noFill/>
        </p:spPr>
        <p:txBody>
          <a:bodyPr wrap="square" rtlCol="0">
            <a:spAutoFit/>
          </a:bodyPr>
          <a:lstStyle/>
          <a:p>
            <a:pPr algn="ctr"/>
            <a:r>
              <a:rPr lang="en-US" i="1" dirty="0" smtClean="0"/>
              <a:t>Staging Area</a:t>
            </a:r>
            <a:endParaRPr lang="en-US" i="1" dirty="0"/>
          </a:p>
        </p:txBody>
      </p:sp>
      <p:sp>
        <p:nvSpPr>
          <p:cNvPr id="17" name="TextBox 16"/>
          <p:cNvSpPr txBox="1"/>
          <p:nvPr/>
        </p:nvSpPr>
        <p:spPr>
          <a:xfrm>
            <a:off x="5236084" y="1372267"/>
            <a:ext cx="1856613" cy="369332"/>
          </a:xfrm>
          <a:prstGeom prst="rect">
            <a:avLst/>
          </a:prstGeom>
          <a:noFill/>
        </p:spPr>
        <p:txBody>
          <a:bodyPr wrap="square" rtlCol="0">
            <a:spAutoFit/>
          </a:bodyPr>
          <a:lstStyle/>
          <a:p>
            <a:pPr algn="ctr"/>
            <a:r>
              <a:rPr lang="en-US" i="1" dirty="0" smtClean="0"/>
              <a:t>Public Facing</a:t>
            </a:r>
            <a:endParaRPr lang="en-US" i="1" dirty="0"/>
          </a:p>
        </p:txBody>
      </p:sp>
      <p:cxnSp>
        <p:nvCxnSpPr>
          <p:cNvPr id="18" name="Straight Connector 17"/>
          <p:cNvCxnSpPr/>
          <p:nvPr/>
        </p:nvCxnSpPr>
        <p:spPr>
          <a:xfrm>
            <a:off x="4191000" y="1219200"/>
            <a:ext cx="0" cy="541020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 name="Up-Down Arrow 1"/>
          <p:cNvSpPr/>
          <p:nvPr/>
        </p:nvSpPr>
        <p:spPr>
          <a:xfrm>
            <a:off x="6627114" y="3374707"/>
            <a:ext cx="381000" cy="96837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6727507" y="3598163"/>
            <a:ext cx="1856613" cy="369332"/>
          </a:xfrm>
          <a:prstGeom prst="rect">
            <a:avLst/>
          </a:prstGeom>
          <a:noFill/>
        </p:spPr>
        <p:txBody>
          <a:bodyPr wrap="square" rtlCol="0">
            <a:spAutoFit/>
          </a:bodyPr>
          <a:lstStyle/>
          <a:p>
            <a:pPr algn="ctr"/>
            <a:r>
              <a:rPr lang="en-US" i="1" dirty="0" smtClean="0">
                <a:solidFill>
                  <a:schemeClr val="bg2">
                    <a:lumMod val="50000"/>
                  </a:schemeClr>
                </a:solidFill>
              </a:rPr>
              <a:t>User switches</a:t>
            </a:r>
            <a:endParaRPr lang="en-US" i="1" dirty="0">
              <a:solidFill>
                <a:schemeClr val="bg2">
                  <a:lumMod val="50000"/>
                </a:schemeClr>
              </a:solidFill>
            </a:endParaRPr>
          </a:p>
        </p:txBody>
      </p:sp>
      <p:grpSp>
        <p:nvGrpSpPr>
          <p:cNvPr id="23" name="Group 22"/>
          <p:cNvGrpSpPr/>
          <p:nvPr/>
        </p:nvGrpSpPr>
        <p:grpSpPr>
          <a:xfrm>
            <a:off x="3048000" y="1662780"/>
            <a:ext cx="4187191" cy="4315760"/>
            <a:chOff x="3048000" y="1662780"/>
            <a:chExt cx="4187191" cy="4315760"/>
          </a:xfrm>
        </p:grpSpPr>
        <p:sp>
          <p:nvSpPr>
            <p:cNvPr id="5" name="Curved Down Arrow 4"/>
            <p:cNvSpPr/>
            <p:nvPr/>
          </p:nvSpPr>
          <p:spPr>
            <a:xfrm>
              <a:off x="3236977" y="1662780"/>
              <a:ext cx="3998214" cy="1550987"/>
            </a:xfrm>
            <a:prstGeom prst="curvedDownArrow">
              <a:avLst/>
            </a:prstGeom>
            <a:effectLst>
              <a:outerShdw blurRad="50800" dist="381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Curved Down Arrow 19"/>
            <p:cNvSpPr/>
            <p:nvPr/>
          </p:nvSpPr>
          <p:spPr>
            <a:xfrm rot="10800000">
              <a:off x="3048000" y="4427553"/>
              <a:ext cx="3998214" cy="1550987"/>
            </a:xfrm>
            <a:prstGeom prst="curvedDownArrow">
              <a:avLst/>
            </a:prstGeom>
            <a:effectLst>
              <a:outerShdw blurRad="50800" dist="381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23714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Basic Information Flow</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8</a:t>
            </a:fld>
            <a:endParaRPr lang="en-US" dirty="0"/>
          </a:p>
        </p:txBody>
      </p:sp>
      <p:sp>
        <p:nvSpPr>
          <p:cNvPr id="7"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15554C-9387-4378-80C2-5F7076CAC952}" type="slidenum">
              <a:rPr lang="en-US" smtClean="0"/>
              <a:pPr/>
              <a:t>8</a:t>
            </a:fld>
            <a:endParaRPr lang="en-US" dirty="0"/>
          </a:p>
        </p:txBody>
      </p:sp>
      <p:grpSp>
        <p:nvGrpSpPr>
          <p:cNvPr id="8" name="Group 7"/>
          <p:cNvGrpSpPr/>
          <p:nvPr/>
        </p:nvGrpSpPr>
        <p:grpSpPr>
          <a:xfrm>
            <a:off x="726186" y="2307908"/>
            <a:ext cx="6929628" cy="3153536"/>
            <a:chOff x="766572" y="1853439"/>
            <a:chExt cx="6929628" cy="3153536"/>
          </a:xfrm>
        </p:grpSpPr>
        <p:sp>
          <p:nvSpPr>
            <p:cNvPr id="9" name="Rectangle 8"/>
            <p:cNvSpPr/>
            <p:nvPr/>
          </p:nvSpPr>
          <p:spPr>
            <a:xfrm>
              <a:off x="6019800" y="1853439"/>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Official</a:t>
              </a:r>
            </a:p>
            <a:p>
              <a:pPr algn="ctr"/>
              <a:r>
                <a:rPr lang="en-US" dirty="0" smtClean="0"/>
                <a:t>Metadata</a:t>
              </a:r>
              <a:endParaRPr lang="en-US" dirty="0"/>
            </a:p>
          </p:txBody>
        </p:sp>
        <p:sp>
          <p:nvSpPr>
            <p:cNvPr id="10" name="Rectangle 9"/>
            <p:cNvSpPr/>
            <p:nvPr/>
          </p:nvSpPr>
          <p:spPr>
            <a:xfrm>
              <a:off x="6019800" y="4038600"/>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Crowdsourced</a:t>
              </a:r>
            </a:p>
            <a:p>
              <a:pPr algn="ctr"/>
              <a:r>
                <a:rPr lang="en-US" dirty="0" smtClean="0"/>
                <a:t>Metadata</a:t>
              </a:r>
              <a:endParaRPr lang="en-US" dirty="0"/>
            </a:p>
          </p:txBody>
        </p:sp>
        <p:sp>
          <p:nvSpPr>
            <p:cNvPr id="11" name="Rectangle 10"/>
            <p:cNvSpPr/>
            <p:nvPr/>
          </p:nvSpPr>
          <p:spPr>
            <a:xfrm>
              <a:off x="2823972" y="2920238"/>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Internal</a:t>
              </a:r>
            </a:p>
            <a:p>
              <a:pPr algn="ctr"/>
              <a:r>
                <a:rPr lang="en-US" dirty="0" smtClean="0"/>
                <a:t>Metadata</a:t>
              </a:r>
              <a:endParaRPr lang="en-US" dirty="0"/>
            </a:p>
          </p:txBody>
        </p:sp>
        <p:sp>
          <p:nvSpPr>
            <p:cNvPr id="12" name="Rectangle 11"/>
            <p:cNvSpPr/>
            <p:nvPr/>
          </p:nvSpPr>
          <p:spPr>
            <a:xfrm>
              <a:off x="766572" y="2920239"/>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Datasets</a:t>
              </a:r>
              <a:endParaRPr lang="en-US" dirty="0"/>
            </a:p>
          </p:txBody>
        </p:sp>
        <p:cxnSp>
          <p:nvCxnSpPr>
            <p:cNvPr id="13" name="Straight Arrow Connector 12"/>
            <p:cNvCxnSpPr/>
            <p:nvPr/>
          </p:nvCxnSpPr>
          <p:spPr>
            <a:xfrm>
              <a:off x="1985772" y="3404426"/>
              <a:ext cx="76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a:off x="4283964" y="3627121"/>
              <a:ext cx="1659637" cy="89566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flipV="1">
              <a:off x="4326637" y="2438400"/>
              <a:ext cx="1616963" cy="798579"/>
            </a:xfrm>
            <a:prstGeom prst="bentConnector3">
              <a:avLst>
                <a:gd name="adj1" fmla="val 47738"/>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1125855" y="1409422"/>
            <a:ext cx="1922145" cy="369332"/>
          </a:xfrm>
          <a:prstGeom prst="rect">
            <a:avLst/>
          </a:prstGeom>
          <a:noFill/>
        </p:spPr>
        <p:txBody>
          <a:bodyPr wrap="square" rtlCol="0">
            <a:spAutoFit/>
          </a:bodyPr>
          <a:lstStyle/>
          <a:p>
            <a:pPr algn="ctr"/>
            <a:r>
              <a:rPr lang="en-US" i="1" dirty="0" smtClean="0"/>
              <a:t>Staging Area</a:t>
            </a:r>
            <a:endParaRPr lang="en-US" i="1" dirty="0"/>
          </a:p>
        </p:txBody>
      </p:sp>
      <p:sp>
        <p:nvSpPr>
          <p:cNvPr id="17" name="TextBox 16"/>
          <p:cNvSpPr txBox="1"/>
          <p:nvPr/>
        </p:nvSpPr>
        <p:spPr>
          <a:xfrm>
            <a:off x="5236084" y="1372267"/>
            <a:ext cx="1856613" cy="369332"/>
          </a:xfrm>
          <a:prstGeom prst="rect">
            <a:avLst/>
          </a:prstGeom>
          <a:noFill/>
        </p:spPr>
        <p:txBody>
          <a:bodyPr wrap="square" rtlCol="0">
            <a:spAutoFit/>
          </a:bodyPr>
          <a:lstStyle/>
          <a:p>
            <a:pPr algn="ctr"/>
            <a:r>
              <a:rPr lang="en-US" i="1" dirty="0" smtClean="0"/>
              <a:t>Public Facing</a:t>
            </a:r>
            <a:endParaRPr lang="en-US" i="1" dirty="0"/>
          </a:p>
        </p:txBody>
      </p:sp>
      <p:cxnSp>
        <p:nvCxnSpPr>
          <p:cNvPr id="18" name="Straight Connector 17"/>
          <p:cNvCxnSpPr/>
          <p:nvPr/>
        </p:nvCxnSpPr>
        <p:spPr>
          <a:xfrm>
            <a:off x="4191000" y="1219200"/>
            <a:ext cx="0" cy="541020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 name="Up-Down Arrow 1"/>
          <p:cNvSpPr/>
          <p:nvPr/>
        </p:nvSpPr>
        <p:spPr>
          <a:xfrm>
            <a:off x="6627114" y="3374707"/>
            <a:ext cx="381000" cy="96837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6727507" y="3598163"/>
            <a:ext cx="1856613" cy="369332"/>
          </a:xfrm>
          <a:prstGeom prst="rect">
            <a:avLst/>
          </a:prstGeom>
          <a:noFill/>
        </p:spPr>
        <p:txBody>
          <a:bodyPr wrap="square" rtlCol="0">
            <a:spAutoFit/>
          </a:bodyPr>
          <a:lstStyle/>
          <a:p>
            <a:pPr algn="ctr"/>
            <a:r>
              <a:rPr lang="en-US" i="1" dirty="0" smtClean="0">
                <a:solidFill>
                  <a:schemeClr val="bg2">
                    <a:lumMod val="50000"/>
                  </a:schemeClr>
                </a:solidFill>
              </a:rPr>
              <a:t>User switches</a:t>
            </a:r>
            <a:endParaRPr lang="en-US" i="1" dirty="0">
              <a:solidFill>
                <a:schemeClr val="bg2">
                  <a:lumMod val="50000"/>
                </a:schemeClr>
              </a:solidFill>
            </a:endParaRPr>
          </a:p>
        </p:txBody>
      </p:sp>
      <p:sp>
        <p:nvSpPr>
          <p:cNvPr id="6" name="Rectangle 5"/>
          <p:cNvSpPr/>
          <p:nvPr/>
        </p:nvSpPr>
        <p:spPr>
          <a:xfrm>
            <a:off x="4002786" y="1066800"/>
            <a:ext cx="4379214" cy="5562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18979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a:t>Internal Processing</a:t>
            </a:r>
          </a:p>
        </p:txBody>
      </p:sp>
      <p:sp>
        <p:nvSpPr>
          <p:cNvPr id="4" name="Slide Number Placeholder 3"/>
          <p:cNvSpPr>
            <a:spLocks noGrp="1"/>
          </p:cNvSpPr>
          <p:nvPr>
            <p:ph type="sldNum" sz="quarter" idx="12"/>
          </p:nvPr>
        </p:nvSpPr>
        <p:spPr/>
        <p:txBody>
          <a:bodyPr/>
          <a:lstStyle/>
          <a:p>
            <a:fld id="{6315554C-9387-4378-80C2-5F7076CAC952}" type="slidenum">
              <a:rPr lang="en-US" smtClean="0"/>
              <a:t>9</a:t>
            </a:fld>
            <a:endParaRPr lang="en-US" dirty="0"/>
          </a:p>
        </p:txBody>
      </p:sp>
      <p:sp>
        <p:nvSpPr>
          <p:cNvPr id="7" name="Text Placeholder 2"/>
          <p:cNvSpPr>
            <a:spLocks noGrp="1"/>
          </p:cNvSpPr>
          <p:nvPr>
            <p:ph type="body" sz="quarter" idx="13"/>
          </p:nvPr>
        </p:nvSpPr>
        <p:spPr>
          <a:xfrm>
            <a:off x="228600" y="1295400"/>
            <a:ext cx="8678863" cy="3998913"/>
          </a:xfrm>
        </p:spPr>
        <p:txBody>
          <a:bodyPr>
            <a:normAutofit lnSpcReduction="10000"/>
          </a:bodyPr>
          <a:lstStyle/>
          <a:p>
            <a:pPr marL="0" indent="0">
              <a:buNone/>
            </a:pPr>
            <a:r>
              <a:rPr lang="en-US" dirty="0" smtClean="0"/>
              <a:t>1. Creation </a:t>
            </a:r>
            <a:r>
              <a:rPr lang="en-US" dirty="0"/>
              <a:t>of skeletal metadata</a:t>
            </a:r>
            <a:endParaRPr lang="en-US" dirty="0" smtClean="0"/>
          </a:p>
          <a:p>
            <a:pPr lvl="1"/>
            <a:r>
              <a:rPr lang="en-US" dirty="0" smtClean="0"/>
              <a:t>Assuming data is already curated</a:t>
            </a:r>
          </a:p>
          <a:p>
            <a:pPr lvl="1"/>
            <a:r>
              <a:rPr lang="en-US" dirty="0" smtClean="0"/>
              <a:t>Converting </a:t>
            </a:r>
            <a:r>
              <a:rPr lang="en-US" u="sng" dirty="0" smtClean="0"/>
              <a:t>data</a:t>
            </a:r>
            <a:r>
              <a:rPr lang="en-US" dirty="0" smtClean="0"/>
              <a:t> into standardized </a:t>
            </a:r>
            <a:r>
              <a:rPr lang="en-US" u="sng" dirty="0" smtClean="0"/>
              <a:t>metadata</a:t>
            </a:r>
          </a:p>
          <a:p>
            <a:pPr lvl="2"/>
            <a:r>
              <a:rPr lang="en-US" dirty="0" smtClean="0"/>
              <a:t>Tools included (for SAS, Stata, SPSS, CSV), not discussed here </a:t>
            </a:r>
            <a:r>
              <a:rPr lang="en-US" sz="1200" dirty="0" smtClean="0">
                <a:hlinkClick r:id="rId3" action="ppaction://hlinksldjump"/>
              </a:rPr>
              <a:t>[appendix slides]</a:t>
            </a:r>
            <a:endParaRPr lang="en-US" sz="1200" dirty="0" smtClean="0"/>
          </a:p>
          <a:p>
            <a:pPr marL="0" indent="0">
              <a:buNone/>
            </a:pPr>
            <a:r>
              <a:rPr lang="en-US" dirty="0" smtClean="0"/>
              <a:t>2. Hand editing and subsetting</a:t>
            </a:r>
          </a:p>
          <a:p>
            <a:pPr lvl="1"/>
            <a:r>
              <a:rPr lang="en-US" dirty="0" smtClean="0"/>
              <a:t>Adding </a:t>
            </a:r>
            <a:r>
              <a:rPr lang="en-US" dirty="0"/>
              <a:t>verbose descriptions</a:t>
            </a:r>
          </a:p>
          <a:p>
            <a:pPr lvl="1"/>
            <a:r>
              <a:rPr lang="en-US" dirty="0"/>
              <a:t>Applying disclosure limitation</a:t>
            </a:r>
          </a:p>
          <a:p>
            <a:pPr lvl="1"/>
            <a:endParaRPr lang="en-US" dirty="0"/>
          </a:p>
        </p:txBody>
      </p:sp>
    </p:spTree>
    <p:extLst>
      <p:ext uri="{BB962C8B-B14F-4D97-AF65-F5344CB8AC3E}">
        <p14:creationId xmlns:p14="http://schemas.microsoft.com/office/powerpoint/2010/main" val="42692635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303030"/>
      </a:dk2>
      <a:lt2>
        <a:srgbClr val="DEDEE0"/>
      </a:lt2>
      <a:accent1>
        <a:srgbClr val="B31B1B"/>
      </a:accent1>
      <a:accent2>
        <a:srgbClr val="4D4F53"/>
      </a:accent2>
      <a:accent3>
        <a:srgbClr val="A2998B"/>
      </a:accent3>
      <a:accent4>
        <a:srgbClr val="EF9595"/>
      </a:accent4>
      <a:accent5>
        <a:srgbClr val="7D7364"/>
      </a:accent5>
      <a:accent6>
        <a:srgbClr val="A8B1C4"/>
      </a:accent6>
      <a:hlink>
        <a:srgbClr val="3B4558"/>
      </a:hlink>
      <a:folHlink>
        <a:srgbClr val="596784"/>
      </a:folHlink>
    </a:clrScheme>
    <a:fontScheme name="Custom 2">
      <a:majorFont>
        <a:latin typeface="Helvetica"/>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5416</TotalTime>
  <Words>985</Words>
  <Application>Microsoft Office PowerPoint</Application>
  <PresentationFormat>On-screen Show (4:3)</PresentationFormat>
  <Paragraphs>279</Paragraphs>
  <Slides>35</Slides>
  <Notes>31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Helvetica</vt:lpstr>
      <vt:lpstr>Times</vt:lpstr>
      <vt:lpstr>Office Theme</vt:lpstr>
      <vt:lpstr>Crowdsourcing Codebook Enhancements A DDI-based Approach </vt:lpstr>
      <vt:lpstr>Issues</vt:lpstr>
      <vt:lpstr>Our Approach</vt:lpstr>
      <vt:lpstr>How?</vt:lpstr>
      <vt:lpstr>What is CED2AR?</vt:lpstr>
      <vt:lpstr>What is CED2AR?</vt:lpstr>
      <vt:lpstr>Basic Information Flow</vt:lpstr>
      <vt:lpstr>Basic Information Flow</vt:lpstr>
      <vt:lpstr>Internal Processing</vt:lpstr>
      <vt:lpstr>Internal Processing</vt:lpstr>
      <vt:lpstr>Internal Processing: Hand Editing</vt:lpstr>
      <vt:lpstr>Internal Processing: Access Control</vt:lpstr>
      <vt:lpstr>Internal Processing: Scoring</vt:lpstr>
      <vt:lpstr>Workflow control</vt:lpstr>
      <vt:lpstr>Versioning</vt:lpstr>
      <vt:lpstr>Combining Knowledge</vt:lpstr>
      <vt:lpstr>Versioning</vt:lpstr>
      <vt:lpstr>Basic Information Flow</vt:lpstr>
      <vt:lpstr>Official view</vt:lpstr>
      <vt:lpstr>Crowdsourced view</vt:lpstr>
      <vt:lpstr>Basic Information Flow</vt:lpstr>
      <vt:lpstr>Authentication and Attribution</vt:lpstr>
      <vt:lpstr>Authentication</vt:lpstr>
      <vt:lpstr>Basic Information Flow</vt:lpstr>
      <vt:lpstr>Combining Knowledge: Merging</vt:lpstr>
      <vt:lpstr>Combining Knowledge: Merging</vt:lpstr>
      <vt:lpstr>Combining Knowledge: Merging</vt:lpstr>
      <vt:lpstr>Combining Knowledge: Citations</vt:lpstr>
      <vt:lpstr>Combining Knowledge: Citations</vt:lpstr>
      <vt:lpstr>Demo</vt:lpstr>
      <vt:lpstr>Future Directions</vt:lpstr>
      <vt:lpstr>PowerPoint Presentation</vt:lpstr>
      <vt:lpstr>PowerPoint Presentation</vt:lpstr>
      <vt:lpstr>Technologies Used</vt:lpstr>
      <vt:lpstr>Generating Metadata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Perry</dc:creator>
  <cp:lastModifiedBy>ben</cp:lastModifiedBy>
  <cp:revision>252</cp:revision>
  <dcterms:created xsi:type="dcterms:W3CDTF">2014-05-07T13:58:10Z</dcterms:created>
  <dcterms:modified xsi:type="dcterms:W3CDTF">2015-12-02T01:41:32Z</dcterms:modified>
</cp:coreProperties>
</file>